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6" r:id="rId1"/>
  </p:sldMasterIdLst>
  <p:notesMasterIdLst>
    <p:notesMasterId r:id="rId76"/>
  </p:notesMasterIdLst>
  <p:sldIdLst>
    <p:sldId id="256" r:id="rId2"/>
    <p:sldId id="390" r:id="rId3"/>
    <p:sldId id="391" r:id="rId4"/>
    <p:sldId id="323" r:id="rId5"/>
    <p:sldId id="366" r:id="rId6"/>
    <p:sldId id="367" r:id="rId7"/>
    <p:sldId id="371" r:id="rId8"/>
    <p:sldId id="257" r:id="rId9"/>
    <p:sldId id="368" r:id="rId10"/>
    <p:sldId id="372" r:id="rId11"/>
    <p:sldId id="392" r:id="rId12"/>
    <p:sldId id="259" r:id="rId13"/>
    <p:sldId id="322" r:id="rId14"/>
    <p:sldId id="262" r:id="rId15"/>
    <p:sldId id="373" r:id="rId16"/>
    <p:sldId id="377" r:id="rId17"/>
    <p:sldId id="265" r:id="rId18"/>
    <p:sldId id="267" r:id="rId19"/>
    <p:sldId id="376" r:id="rId20"/>
    <p:sldId id="268" r:id="rId21"/>
    <p:sldId id="269" r:id="rId22"/>
    <p:sldId id="270" r:id="rId23"/>
    <p:sldId id="374" r:id="rId24"/>
    <p:sldId id="375" r:id="rId25"/>
    <p:sldId id="294" r:id="rId26"/>
    <p:sldId id="396" r:id="rId27"/>
    <p:sldId id="295" r:id="rId28"/>
    <p:sldId id="327" r:id="rId29"/>
    <p:sldId id="328" r:id="rId30"/>
    <p:sldId id="329" r:id="rId31"/>
    <p:sldId id="330" r:id="rId32"/>
    <p:sldId id="331" r:id="rId33"/>
    <p:sldId id="296" r:id="rId34"/>
    <p:sldId id="297" r:id="rId35"/>
    <p:sldId id="378" r:id="rId36"/>
    <p:sldId id="379" r:id="rId37"/>
    <p:sldId id="301" r:id="rId38"/>
    <p:sldId id="380" r:id="rId39"/>
    <p:sldId id="381" r:id="rId40"/>
    <p:sldId id="382" r:id="rId41"/>
    <p:sldId id="383" r:id="rId42"/>
    <p:sldId id="384" r:id="rId43"/>
    <p:sldId id="304" r:id="rId44"/>
    <p:sldId id="385" r:id="rId45"/>
    <p:sldId id="395" r:id="rId46"/>
    <p:sldId id="394" r:id="rId47"/>
    <p:sldId id="306" r:id="rId48"/>
    <p:sldId id="400" r:id="rId49"/>
    <p:sldId id="401" r:id="rId50"/>
    <p:sldId id="403" r:id="rId51"/>
    <p:sldId id="404" r:id="rId52"/>
    <p:sldId id="405" r:id="rId53"/>
    <p:sldId id="397" r:id="rId54"/>
    <p:sldId id="389" r:id="rId55"/>
    <p:sldId id="387" r:id="rId56"/>
    <p:sldId id="308" r:id="rId57"/>
    <p:sldId id="398" r:id="rId58"/>
    <p:sldId id="399" r:id="rId59"/>
    <p:sldId id="388" r:id="rId60"/>
    <p:sldId id="406" r:id="rId61"/>
    <p:sldId id="407" r:id="rId62"/>
    <p:sldId id="408" r:id="rId63"/>
    <p:sldId id="409" r:id="rId64"/>
    <p:sldId id="410" r:id="rId65"/>
    <p:sldId id="411" r:id="rId66"/>
    <p:sldId id="412" r:id="rId67"/>
    <p:sldId id="417" r:id="rId68"/>
    <p:sldId id="413" r:id="rId69"/>
    <p:sldId id="415" r:id="rId70"/>
    <p:sldId id="416" r:id="rId71"/>
    <p:sldId id="418" r:id="rId72"/>
    <p:sldId id="419" r:id="rId73"/>
    <p:sldId id="420" r:id="rId74"/>
    <p:sldId id="421" r:id="rId7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0" marR="0" indent="228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0" marR="0" indent="457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0" marR="0" indent="685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0" marR="0" indent="9144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0" marR="0" indent="11430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0" marR="0" indent="13716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0" marR="0" indent="16002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0" marR="0" indent="182880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a:tcStyle>
        <a:tcBdr/>
        <a:fill>
          <a:solidFill>
            <a:srgbClr val="676163">
              <a:alpha val="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21" autoAdjust="0"/>
  </p:normalViewPr>
  <p:slideViewPr>
    <p:cSldViewPr snapToGrid="0">
      <p:cViewPr varScale="1">
        <p:scale>
          <a:sx n="108" d="100"/>
          <a:sy n="108" d="100"/>
        </p:scale>
        <p:origin x="1292"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xfrm>
            <a:off x="1143000" y="685800"/>
            <a:ext cx="4572000" cy="3429000"/>
          </a:xfrm>
          <a:prstGeom prst="rect">
            <a:avLst/>
          </a:prstGeom>
        </p:spPr>
        <p:txBody>
          <a:bodyPr/>
          <a:lstStyle/>
          <a:p>
            <a:endParaRPr/>
          </a:p>
        </p:txBody>
      </p:sp>
      <p:sp>
        <p:nvSpPr>
          <p:cNvPr id="116" name="Shape 1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22873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We can use machine learning to analyse the frames in videos to determine what the plays are in a tennis match.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We can use machine learning to analyse the frames in videos to determine what the plays are in a tennis match. </a:t>
            </a:r>
          </a:p>
        </p:txBody>
      </p:sp>
    </p:spTree>
    <p:extLst>
      <p:ext uri="{BB962C8B-B14F-4D97-AF65-F5344CB8AC3E}">
        <p14:creationId xmlns:p14="http://schemas.microsoft.com/office/powerpoint/2010/main" val="2771767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322569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74868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t>During campaign management, you often need to calculate how much profit per customer you’re going to make before executing the campaign. You wouldn’t want advertising costs larger than profits right? So this is where regression analysis can help. By using customers’ age, gender, household and income range, you can predict how much they are willing to spend on certain products.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22761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06468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5528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t>During campaign management, you often need to calculate how much profit per customer you’re going to make before executing the campaign. You wouldn’t want advertising costs larger than profits right? So this is where regression analysis can help. By using customers’ age, gender, household and income range, you can predict how much they are willing to spend on certain products.</a:t>
            </a:r>
          </a:p>
        </p:txBody>
      </p:sp>
    </p:spTree>
    <p:extLst>
      <p:ext uri="{BB962C8B-B14F-4D97-AF65-F5344CB8AC3E}">
        <p14:creationId xmlns:p14="http://schemas.microsoft.com/office/powerpoint/2010/main" val="1410616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54710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744086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There are some problems that may use the same attributes but could be either a regression or classification problem depending on the output desired. For example, if we wanted to know if a building was energy efficient, that would be a classification problem. The output would be either the building is energy efficient or it isn’t. If we wanted to find out how much energy the building consumed, it would be a regression problem.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Shape 388"/>
          <p:cNvSpPr>
            <a:spLocks noGrp="1" noRot="1" noChangeAspect="1"/>
          </p:cNvSpPr>
          <p:nvPr>
            <p:ph type="sldImg"/>
          </p:nvPr>
        </p:nvSpPr>
        <p:spPr>
          <a:prstGeom prst="rect">
            <a:avLst/>
          </a:prstGeom>
        </p:spPr>
        <p:txBody>
          <a:bodyPr/>
          <a:lstStyle/>
          <a:p>
            <a:endParaRPr/>
          </a:p>
        </p:txBody>
      </p:sp>
      <p:sp>
        <p:nvSpPr>
          <p:cNvPr id="389" name="Shape 389"/>
          <p:cNvSpPr>
            <a:spLocks noGrp="1"/>
          </p:cNvSpPr>
          <p:nvPr>
            <p:ph type="body" sz="quarter" idx="1"/>
          </p:nvPr>
        </p:nvSpPr>
        <p:spPr>
          <a:prstGeom prst="rect">
            <a:avLst/>
          </a:prstGeom>
        </p:spPr>
        <p:txBody>
          <a:bodyPr/>
          <a:lstStyle/>
          <a:p>
            <a:r>
              <a:t>There are some problems that may use the same attributes but could be either a regression or classification problem depending on the output desired. For example, if we wanted to know if a building was energy efficient, that would be a classification problem. The output would be either the building is energy efficient or it isn’t. If we wanted to find out how much energy the building consumed, it would be a regression problem. </a:t>
            </a:r>
          </a:p>
        </p:txBody>
      </p:sp>
    </p:spTree>
    <p:extLst>
      <p:ext uri="{BB962C8B-B14F-4D97-AF65-F5344CB8AC3E}">
        <p14:creationId xmlns:p14="http://schemas.microsoft.com/office/powerpoint/2010/main" val="1984530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a:spLocks noGrp="1" noRot="1" noChangeAspect="1"/>
          </p:cNvSpPr>
          <p:nvPr>
            <p:ph type="sldImg"/>
          </p:nvPr>
        </p:nvSpPr>
        <p:spPr>
          <a:prstGeom prst="rect">
            <a:avLst/>
          </a:prstGeom>
        </p:spPr>
        <p:txBody>
          <a:bodyPr/>
          <a:lstStyle/>
          <a:p>
            <a:endParaRPr/>
          </a:p>
        </p:txBody>
      </p:sp>
      <p:sp>
        <p:nvSpPr>
          <p:cNvPr id="421" name="Shape 421"/>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55699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094048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t>Most marketing teams have seemingly simple goals: identify your best customers, target prospects who look like them, facilitate a positive buying experience, and bring these prospects into your customer community.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892537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643959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rPr dirty="0"/>
              <a:t>These days, every business is in the data business, and in order to make better decisions, leaders need machine learning and analytics to find actionable patterns in the data. </a:t>
            </a:r>
          </a:p>
        </p:txBody>
      </p:sp>
    </p:spTree>
    <p:extLst>
      <p:ext uri="{BB962C8B-B14F-4D97-AF65-F5344CB8AC3E}">
        <p14:creationId xmlns:p14="http://schemas.microsoft.com/office/powerpoint/2010/main" val="1258837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42803" y="2543579"/>
            <a:ext cx="8918645" cy="2984144"/>
          </a:xfrm>
        </p:spPr>
        <p:txBody>
          <a:bodyPr anchor="b">
            <a:noAutofit/>
          </a:bodyPr>
          <a:lstStyle>
            <a:lvl1pPr algn="ctr">
              <a:defRPr sz="8533"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858568" y="5626710"/>
            <a:ext cx="7287118" cy="1544870"/>
          </a:xfrm>
        </p:spPr>
        <p:txBody>
          <a:bodyPr>
            <a:normAutofit/>
          </a:bodyPr>
          <a:lstStyle>
            <a:lvl1pPr marL="0" indent="0" algn="ctr">
              <a:lnSpc>
                <a:spcPct val="112000"/>
              </a:lnSpc>
              <a:spcBef>
                <a:spcPts val="0"/>
              </a:spcBef>
              <a:spcAft>
                <a:spcPts val="0"/>
              </a:spcAft>
              <a:buNone/>
              <a:defRPr sz="2560">
                <a:solidFill>
                  <a:schemeClr val="bg2"/>
                </a:solidFill>
              </a:defRPr>
            </a:lvl1pPr>
            <a:lvl2pPr marL="487672" indent="0" algn="ctr">
              <a:buNone/>
              <a:defRPr sz="2133"/>
            </a:lvl2pPr>
            <a:lvl3pPr marL="975345" indent="0" algn="ctr">
              <a:buNone/>
              <a:defRPr sz="1920"/>
            </a:lvl3pPr>
            <a:lvl4pPr marL="1463017" indent="0" algn="ctr">
              <a:buNone/>
              <a:defRPr sz="1707"/>
            </a:lvl4pPr>
            <a:lvl5pPr marL="1950690" indent="0" algn="ctr">
              <a:buNone/>
              <a:defRPr sz="1707"/>
            </a:lvl5pPr>
            <a:lvl6pPr marL="2438362" indent="0" algn="ctr">
              <a:buNone/>
              <a:defRPr sz="1707"/>
            </a:lvl6pPr>
            <a:lvl7pPr marL="2926034" indent="0" algn="ctr">
              <a:buNone/>
              <a:defRPr sz="1707"/>
            </a:lvl7pPr>
            <a:lvl8pPr marL="3413707" indent="0" algn="ctr">
              <a:buNone/>
              <a:defRPr sz="1707"/>
            </a:lvl8pPr>
            <a:lvl9pPr marL="3901379" indent="0" algn="ctr">
              <a:buNone/>
              <a:defRPr sz="1707"/>
            </a:lvl9pPr>
          </a:lstStyle>
          <a:p>
            <a:r>
              <a:rPr lang="en-US" smtClean="0"/>
              <a:t>Click to edit Master subtitle style</a:t>
            </a:r>
            <a:endParaRPr lang="en-US" dirty="0"/>
          </a:p>
        </p:txBody>
      </p:sp>
      <p:sp>
        <p:nvSpPr>
          <p:cNvPr id="4" name="Date Placeholder 3"/>
          <p:cNvSpPr>
            <a:spLocks noGrp="1"/>
          </p:cNvSpPr>
          <p:nvPr>
            <p:ph type="dt" sz="half" idx="10"/>
          </p:nvPr>
        </p:nvSpPr>
        <p:spPr>
          <a:xfrm>
            <a:off x="803049" y="9178149"/>
            <a:ext cx="1715140" cy="575451"/>
          </a:xfrm>
        </p:spPr>
        <p:txBody>
          <a:bodyPr/>
          <a:lstStyle>
            <a:lvl1pPr>
              <a:defRPr baseline="0">
                <a:solidFill>
                  <a:schemeClr val="tx2"/>
                </a:solidFill>
              </a:defRPr>
            </a:lvl1pPr>
          </a:lstStyle>
          <a:p>
            <a:fld id="{48A87A34-81AB-432B-8DAE-1953F412C126}" type="datetimeFigureOut">
              <a:rPr lang="en-US" smtClean="0"/>
              <a:t>3/10/2018</a:t>
            </a:fld>
            <a:endParaRPr lang="en-US" dirty="0"/>
          </a:p>
        </p:txBody>
      </p:sp>
      <p:sp>
        <p:nvSpPr>
          <p:cNvPr id="5" name="Footer Placeholder 4"/>
          <p:cNvSpPr>
            <a:spLocks noGrp="1"/>
          </p:cNvSpPr>
          <p:nvPr>
            <p:ph type="ftr" sz="quarter" idx="11"/>
          </p:nvPr>
        </p:nvSpPr>
        <p:spPr>
          <a:xfrm>
            <a:off x="2756326" y="9178149"/>
            <a:ext cx="7491602" cy="575451"/>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10486062" y="9178149"/>
            <a:ext cx="1702711" cy="575451"/>
          </a:xfrm>
        </p:spPr>
        <p:txBody>
          <a:bodyPr/>
          <a:lstStyle>
            <a:lvl1pPr>
              <a:defRPr baseline="0">
                <a:solidFill>
                  <a:schemeClr val="tx2"/>
                </a:solidFill>
              </a:defRPr>
            </a:lvl1pPr>
          </a:lstStyle>
          <a:p>
            <a:pPr>
              <a:defRPr>
                <a:effectLst/>
              </a:defRPr>
            </a:pPr>
            <a:fld id="{86CB4B4D-7CA3-9044-876B-883B54F8677D}" type="slidenum">
              <a:rPr lang="en-AU" smtClean="0"/>
              <a:t>‹#›</a:t>
            </a:fld>
            <a:endParaRPr lang="en-AU"/>
          </a:p>
        </p:txBody>
      </p:sp>
      <p:grpSp>
        <p:nvGrpSpPr>
          <p:cNvPr id="8" name="Group 7"/>
          <p:cNvGrpSpPr/>
          <p:nvPr/>
        </p:nvGrpSpPr>
        <p:grpSpPr>
          <a:xfrm>
            <a:off x="803048" y="1058801"/>
            <a:ext cx="11385727" cy="7608421"/>
            <a:chOff x="564643" y="744469"/>
            <a:chExt cx="8005589" cy="5349671"/>
          </a:xfrm>
        </p:grpSpPr>
        <p:sp>
          <p:nvSpPr>
            <p:cNvPr id="11" name="Freeform 6"/>
            <p:cNvSpPr/>
            <p:nvPr/>
          </p:nvSpPr>
          <p:spPr bwMode="auto">
            <a:xfrm>
              <a:off x="6113972" y="1685652"/>
              <a:ext cx="2456260" cy="4408488"/>
            </a:xfrm>
            <a:custGeom>
              <a:avLst/>
              <a:gdLst/>
              <a:ahLst/>
              <a:cxnLst/>
              <a:rect l="l" t="t" r="r" b="b"/>
              <a:pathLst>
                <a:path w="10000" h="10000">
                  <a:moveTo>
                    <a:pt x="8761" y="0"/>
                  </a:moveTo>
                  <a:lnTo>
                    <a:pt x="10000" y="0"/>
                  </a:lnTo>
                  <a:lnTo>
                    <a:pt x="10000" y="10000"/>
                  </a:lnTo>
                  <a:lnTo>
                    <a:pt x="0" y="10000"/>
                  </a:lnTo>
                  <a:lnTo>
                    <a:pt x="0" y="9357"/>
                  </a:lnTo>
                  <a:lnTo>
                    <a:pt x="8761" y="935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564643" y="744469"/>
              <a:ext cx="2456505" cy="4408488"/>
            </a:xfrm>
            <a:custGeom>
              <a:avLst/>
              <a:gdLst/>
              <a:ahLst/>
              <a:cxnLst/>
              <a:rect l="l" t="t" r="r" b="b"/>
              <a:pathLst>
                <a:path w="10001" h="10000">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491732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63040" y="3264749"/>
            <a:ext cx="10241280" cy="50800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effectLst/>
              </a:defRPr>
            </a:pPr>
            <a:fld id="{86CB4B4D-7CA3-9044-876B-883B54F8677D}" type="slidenum">
              <a:rPr lang="en-AU" smtClean="0"/>
              <a:t>‹#›</a:t>
            </a:fld>
            <a:endParaRPr lang="en-AU"/>
          </a:p>
        </p:txBody>
      </p:sp>
    </p:spTree>
    <p:extLst>
      <p:ext uri="{BB962C8B-B14F-4D97-AF65-F5344CB8AC3E}">
        <p14:creationId xmlns:p14="http://schemas.microsoft.com/office/powerpoint/2010/main" val="2569055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86023" y="887689"/>
            <a:ext cx="2120462" cy="745705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63041" y="887689"/>
            <a:ext cx="8141547" cy="745705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effectLst/>
              </a:defRPr>
            </a:pPr>
            <a:fld id="{86CB4B4D-7CA3-9044-876B-883B54F8677D}" type="slidenum">
              <a:rPr lang="en-AU" smtClean="0"/>
              <a:t>‹#›</a:t>
            </a:fld>
            <a:endParaRPr lang="en-AU"/>
          </a:p>
        </p:txBody>
      </p:sp>
    </p:spTree>
    <p:extLst>
      <p:ext uri="{BB962C8B-B14F-4D97-AF65-F5344CB8AC3E}">
        <p14:creationId xmlns:p14="http://schemas.microsoft.com/office/powerpoint/2010/main" val="4837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825500" y="914400"/>
            <a:ext cx="11341100" cy="5740400"/>
          </a:xfrm>
          <a:prstGeom prst="rect">
            <a:avLst/>
          </a:prstGeom>
          <a:ln w="9525">
            <a:round/>
          </a:ln>
        </p:spPr>
        <p:txBody>
          <a:bodyPr lIns="91439" tIns="45719" rIns="91439" bIns="45719" anchor="t">
            <a:noAutofit/>
          </a:bodyPr>
          <a:lstStyle/>
          <a:p>
            <a:endParaRPr/>
          </a:p>
        </p:txBody>
      </p:sp>
      <p:sp>
        <p:nvSpPr>
          <p:cNvPr id="21" name="Title Text"/>
          <p:cNvSpPr txBox="1">
            <a:spLocks noGrp="1"/>
          </p:cNvSpPr>
          <p:nvPr>
            <p:ph type="title"/>
          </p:nvPr>
        </p:nvSpPr>
        <p:spPr>
          <a:xfrm>
            <a:off x="787400" y="6807200"/>
            <a:ext cx="11430000" cy="1219200"/>
          </a:xfrm>
          <a:prstGeom prst="rect">
            <a:avLst/>
          </a:prstGeom>
        </p:spPr>
        <p:txBody>
          <a:bodyPr anchor="b"/>
          <a:lstStyle/>
          <a:p>
            <a:r>
              <a:t>Title Text</a:t>
            </a:r>
          </a:p>
        </p:txBody>
      </p:sp>
      <p:sp>
        <p:nvSpPr>
          <p:cNvPr id="22"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25757147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5" name="Title Text"/>
          <p:cNvSpPr txBox="1">
            <a:spLocks noGrp="1"/>
          </p:cNvSpPr>
          <p:nvPr>
            <p:ph type="title"/>
          </p:nvPr>
        </p:nvSpPr>
        <p:spPr>
          <a:prstGeom prst="rect">
            <a:avLst/>
          </a:prstGeom>
        </p:spPr>
        <p:txBody>
          <a:bodyPr/>
          <a:lstStyle/>
          <a:p>
            <a:r>
              <a:t>Title Text</a:t>
            </a:r>
          </a:p>
        </p:txBody>
      </p:sp>
      <p:sp>
        <p:nvSpPr>
          <p:cNvPr id="56" name="Body Level One…"/>
          <p:cNvSpPr txBox="1">
            <a:spLocks noGrp="1"/>
          </p:cNvSpPr>
          <p:nvPr>
            <p:ph type="body" idx="1"/>
          </p:nvPr>
        </p:nvSpPr>
        <p:spPr>
          <a:xfrm>
            <a:off x="787400" y="2768600"/>
            <a:ext cx="11430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417075637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4" name="Image"/>
          <p:cNvSpPr>
            <a:spLocks noGrp="1"/>
          </p:cNvSpPr>
          <p:nvPr>
            <p:ph type="pic" sz="half" idx="13"/>
          </p:nvPr>
        </p:nvSpPr>
        <p:spPr>
          <a:xfrm>
            <a:off x="7213600" y="2755900"/>
            <a:ext cx="5016500" cy="5715000"/>
          </a:xfrm>
          <a:prstGeom prst="rect">
            <a:avLst/>
          </a:prstGeom>
          <a:ln w="9525">
            <a:round/>
          </a:ln>
        </p:spPr>
        <p:txBody>
          <a:bodyPr lIns="91439" tIns="45719" rIns="91439" bIns="45719" anchor="t">
            <a:noAutofit/>
          </a:bodyPr>
          <a:lstStyle/>
          <a:p>
            <a:endParaRPr/>
          </a:p>
        </p:txBody>
      </p:sp>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sz="half" idx="1"/>
          </p:nvPr>
        </p:nvSpPr>
        <p:spPr>
          <a:xfrm>
            <a:off x="787400" y="2768600"/>
            <a:ext cx="54229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7"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38956828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defRPr>
                <a:effectLst/>
              </a:defRPr>
            </a:pPr>
            <a:fld id="{86CB4B4D-7CA3-9044-876B-883B54F8677D}" type="slidenum">
              <a:rPr lang="en-AU" smtClean="0"/>
              <a:t>‹#›</a:t>
            </a:fld>
            <a:endParaRPr lang="en-AU"/>
          </a:p>
        </p:txBody>
      </p:sp>
    </p:spTree>
    <p:extLst>
      <p:ext uri="{BB962C8B-B14F-4D97-AF65-F5344CB8AC3E}">
        <p14:creationId xmlns:p14="http://schemas.microsoft.com/office/powerpoint/2010/main" val="447219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16027" y="1850825"/>
            <a:ext cx="10253835" cy="4057226"/>
          </a:xfrm>
        </p:spPr>
        <p:txBody>
          <a:bodyPr anchor="b">
            <a:normAutofit/>
          </a:bodyPr>
          <a:lstStyle>
            <a:lvl1pPr algn="r">
              <a:defRPr sz="8533"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16027" y="5996555"/>
            <a:ext cx="10253835" cy="1626061"/>
          </a:xfrm>
        </p:spPr>
        <p:txBody>
          <a:bodyPr/>
          <a:lstStyle>
            <a:lvl1pPr marL="0" indent="0" algn="r">
              <a:lnSpc>
                <a:spcPct val="112000"/>
              </a:lnSpc>
              <a:spcBef>
                <a:spcPts val="0"/>
              </a:spcBef>
              <a:spcAft>
                <a:spcPts val="0"/>
              </a:spcAft>
              <a:buNone/>
              <a:defRPr sz="2560">
                <a:solidFill>
                  <a:schemeClr val="tx2"/>
                </a:solidFill>
              </a:defRPr>
            </a:lvl1pPr>
            <a:lvl2pPr marL="487672" indent="0">
              <a:buNone/>
              <a:defRPr sz="2133">
                <a:solidFill>
                  <a:schemeClr val="tx1">
                    <a:tint val="75000"/>
                  </a:schemeClr>
                </a:solidFill>
              </a:defRPr>
            </a:lvl2pPr>
            <a:lvl3pPr marL="975345" indent="0">
              <a:buNone/>
              <a:defRPr sz="1920">
                <a:solidFill>
                  <a:schemeClr val="tx1">
                    <a:tint val="75000"/>
                  </a:schemeClr>
                </a:solidFill>
              </a:defRPr>
            </a:lvl3pPr>
            <a:lvl4pPr marL="1463017" indent="0">
              <a:buNone/>
              <a:defRPr sz="1707">
                <a:solidFill>
                  <a:schemeClr val="tx1">
                    <a:tint val="75000"/>
                  </a:schemeClr>
                </a:solidFill>
              </a:defRPr>
            </a:lvl4pPr>
            <a:lvl5pPr marL="1950690" indent="0">
              <a:buNone/>
              <a:defRPr sz="1707">
                <a:solidFill>
                  <a:schemeClr val="tx1">
                    <a:tint val="75000"/>
                  </a:schemeClr>
                </a:solidFill>
              </a:defRPr>
            </a:lvl5pPr>
            <a:lvl6pPr marL="2438362" indent="0">
              <a:buNone/>
              <a:defRPr sz="1707">
                <a:solidFill>
                  <a:schemeClr val="tx1">
                    <a:tint val="75000"/>
                  </a:schemeClr>
                </a:solidFill>
              </a:defRPr>
            </a:lvl6pPr>
            <a:lvl7pPr marL="2926034" indent="0">
              <a:buNone/>
              <a:defRPr sz="1707">
                <a:solidFill>
                  <a:schemeClr val="tx1">
                    <a:tint val="75000"/>
                  </a:schemeClr>
                </a:solidFill>
              </a:defRPr>
            </a:lvl7pPr>
            <a:lvl8pPr marL="3413707" indent="0">
              <a:buNone/>
              <a:defRPr sz="1707">
                <a:solidFill>
                  <a:schemeClr val="tx1">
                    <a:tint val="75000"/>
                  </a:schemeClr>
                </a:solidFill>
              </a:defRPr>
            </a:lvl8pPr>
            <a:lvl9pPr marL="3901379" indent="0">
              <a:buNone/>
              <a:defRPr sz="1707">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8169" y="9178149"/>
            <a:ext cx="1730570" cy="575451"/>
          </a:xfrm>
        </p:spPr>
        <p:txBody>
          <a:bodyPr/>
          <a:lstStyle>
            <a:lvl1pPr>
              <a:defRPr>
                <a:solidFill>
                  <a:schemeClr val="tx2"/>
                </a:solidFill>
              </a:defRPr>
            </a:lvl1pPr>
          </a:lstStyle>
          <a:p>
            <a:fld id="{48A87A34-81AB-432B-8DAE-1953F412C126}" type="datetimeFigureOut">
              <a:rPr lang="en-US" smtClean="0"/>
              <a:t>3/10/2018</a:t>
            </a:fld>
            <a:endParaRPr lang="en-US" dirty="0"/>
          </a:p>
        </p:txBody>
      </p:sp>
      <p:sp>
        <p:nvSpPr>
          <p:cNvPr id="5" name="Footer Placeholder 4"/>
          <p:cNvSpPr>
            <a:spLocks noGrp="1"/>
          </p:cNvSpPr>
          <p:nvPr>
            <p:ph type="ftr" sz="quarter" idx="11"/>
          </p:nvPr>
        </p:nvSpPr>
        <p:spPr>
          <a:xfrm>
            <a:off x="2756600" y="9178149"/>
            <a:ext cx="7491602" cy="575451"/>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10486062" y="9178149"/>
            <a:ext cx="1702711" cy="575451"/>
          </a:xfrm>
        </p:spPr>
        <p:txBody>
          <a:bodyPr/>
          <a:lstStyle>
            <a:lvl1pPr>
              <a:defRPr>
                <a:solidFill>
                  <a:schemeClr val="tx2"/>
                </a:solidFill>
              </a:defRPr>
            </a:lvl1pPr>
          </a:lstStyle>
          <a:p>
            <a:pPr>
              <a:defRPr>
                <a:effectLst/>
              </a:defRPr>
            </a:pPr>
            <a:fld id="{86CB4B4D-7CA3-9044-876B-883B54F8677D}" type="slidenum">
              <a:rPr lang="en-AU" smtClean="0"/>
              <a:t>‹#›</a:t>
            </a:fld>
            <a:endParaRPr lang="en-AU"/>
          </a:p>
        </p:txBody>
      </p:sp>
      <p:sp>
        <p:nvSpPr>
          <p:cNvPr id="7" name="Freeform 6"/>
          <p:cNvSpPr/>
          <p:nvPr/>
        </p:nvSpPr>
        <p:spPr bwMode="auto">
          <a:xfrm>
            <a:off x="8695427" y="2397372"/>
            <a:ext cx="3493348" cy="6269850"/>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bg2"/>
          </a:solidFill>
          <a:ln w="0">
            <a:noFill/>
            <a:prstDash val="solid"/>
            <a:round/>
            <a:headEnd/>
            <a:tailEnd/>
          </a:ln>
        </p:spPr>
      </p:sp>
      <p:sp>
        <p:nvSpPr>
          <p:cNvPr id="8" name="Freeform 7" title="Crop Mark"/>
          <p:cNvSpPr/>
          <p:nvPr/>
        </p:nvSpPr>
        <p:spPr bwMode="auto">
          <a:xfrm>
            <a:off x="8695427" y="2397372"/>
            <a:ext cx="3493348" cy="6269850"/>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38039108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463040" y="3251201"/>
            <a:ext cx="4744306" cy="5093548"/>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960429" y="3251201"/>
            <a:ext cx="4744306" cy="509354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defRPr>
                <a:effectLst/>
              </a:defRPr>
            </a:pPr>
            <a:fld id="{86CB4B4D-7CA3-9044-876B-883B54F8677D}" type="slidenum">
              <a:rPr lang="en-AU" smtClean="0"/>
              <a:t>‹#›</a:t>
            </a:fld>
            <a:endParaRPr lang="en-AU"/>
          </a:p>
        </p:txBody>
      </p:sp>
    </p:spTree>
    <p:extLst>
      <p:ext uri="{BB962C8B-B14F-4D97-AF65-F5344CB8AC3E}">
        <p14:creationId xmlns:p14="http://schemas.microsoft.com/office/powerpoint/2010/main" val="273249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63040" y="975360"/>
            <a:ext cx="10241280" cy="211328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463040" y="3328327"/>
            <a:ext cx="4744306" cy="1171786"/>
          </a:xfrm>
        </p:spPr>
        <p:txBody>
          <a:bodyPr anchor="b">
            <a:noAutofit/>
          </a:bodyPr>
          <a:lstStyle>
            <a:lvl1pPr marL="0" indent="0">
              <a:lnSpc>
                <a:spcPct val="84000"/>
              </a:lnSpc>
              <a:spcBef>
                <a:spcPts val="0"/>
              </a:spcBef>
              <a:spcAft>
                <a:spcPts val="0"/>
              </a:spcAft>
              <a:buNone/>
              <a:defRPr sz="3413" b="0" baseline="0">
                <a:solidFill>
                  <a:schemeClr val="tx2"/>
                </a:solidFill>
              </a:defRPr>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smtClean="0"/>
              <a:t>Edit Master text styles</a:t>
            </a:r>
          </a:p>
        </p:txBody>
      </p:sp>
      <p:sp>
        <p:nvSpPr>
          <p:cNvPr id="4" name="Content Placeholder 3"/>
          <p:cNvSpPr>
            <a:spLocks noGrp="1"/>
          </p:cNvSpPr>
          <p:nvPr>
            <p:ph sz="half" idx="2"/>
          </p:nvPr>
        </p:nvSpPr>
        <p:spPr>
          <a:xfrm>
            <a:off x="1463041" y="4700741"/>
            <a:ext cx="4744304" cy="3644008"/>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960014" y="3341872"/>
            <a:ext cx="4744306" cy="1171786"/>
          </a:xfrm>
        </p:spPr>
        <p:txBody>
          <a:bodyPr anchor="b">
            <a:noAutofit/>
          </a:bodyPr>
          <a:lstStyle>
            <a:lvl1pPr marL="0" indent="0">
              <a:lnSpc>
                <a:spcPct val="84000"/>
              </a:lnSpc>
              <a:spcBef>
                <a:spcPts val="0"/>
              </a:spcBef>
              <a:spcAft>
                <a:spcPts val="0"/>
              </a:spcAft>
              <a:buNone/>
              <a:defRPr sz="3413" b="0" baseline="0">
                <a:solidFill>
                  <a:schemeClr val="tx2"/>
                </a:solidFill>
              </a:defRPr>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smtClean="0"/>
              <a:t>Edit Master text styles</a:t>
            </a:r>
          </a:p>
        </p:txBody>
      </p:sp>
      <p:sp>
        <p:nvSpPr>
          <p:cNvPr id="6" name="Content Placeholder 5"/>
          <p:cNvSpPr>
            <a:spLocks noGrp="1"/>
          </p:cNvSpPr>
          <p:nvPr>
            <p:ph sz="quarter" idx="4"/>
          </p:nvPr>
        </p:nvSpPr>
        <p:spPr>
          <a:xfrm>
            <a:off x="6960014" y="4700741"/>
            <a:ext cx="4744306" cy="3644008"/>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defRPr>
                <a:effectLst/>
              </a:defRPr>
            </a:pPr>
            <a:fld id="{86CB4B4D-7CA3-9044-876B-883B54F8677D}" type="slidenum">
              <a:rPr lang="en-AU" smtClean="0"/>
              <a:t>‹#›</a:t>
            </a:fld>
            <a:endParaRPr lang="en-AU"/>
          </a:p>
        </p:txBody>
      </p:sp>
    </p:spTree>
    <p:extLst>
      <p:ext uri="{BB962C8B-B14F-4D97-AF65-F5344CB8AC3E}">
        <p14:creationId xmlns:p14="http://schemas.microsoft.com/office/powerpoint/2010/main" val="4228229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defRPr>
                <a:effectLst/>
              </a:defRPr>
            </a:pPr>
            <a:fld id="{86CB4B4D-7CA3-9044-876B-883B54F8677D}" type="slidenum">
              <a:rPr lang="en-AU" smtClean="0"/>
              <a:t>‹#›</a:t>
            </a:fld>
            <a:endParaRPr lang="en-AU"/>
          </a:p>
        </p:txBody>
      </p:sp>
    </p:spTree>
    <p:extLst>
      <p:ext uri="{BB962C8B-B14F-4D97-AF65-F5344CB8AC3E}">
        <p14:creationId xmlns:p14="http://schemas.microsoft.com/office/powerpoint/2010/main" val="2816425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effectLst/>
              </a:defRPr>
            </a:pPr>
            <a:fld id="{86CB4B4D-7CA3-9044-876B-883B54F8677D}" type="slidenum">
              <a:rPr lang="en-AU" smtClean="0"/>
              <a:t>‹#›</a:t>
            </a:fld>
            <a:endParaRPr lang="en-AU"/>
          </a:p>
        </p:txBody>
      </p:sp>
    </p:spTree>
    <p:extLst>
      <p:ext uri="{BB962C8B-B14F-4D97-AF65-F5344CB8AC3E}">
        <p14:creationId xmlns:p14="http://schemas.microsoft.com/office/powerpoint/2010/main" val="4272235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535"/>
            <a:ext cx="5657088" cy="97530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72160" y="975360"/>
            <a:ext cx="4112768" cy="3068991"/>
          </a:xfrm>
        </p:spPr>
        <p:txBody>
          <a:bodyPr anchor="t">
            <a:noAutofit/>
          </a:bodyPr>
          <a:lstStyle>
            <a:lvl1pPr>
              <a:lnSpc>
                <a:spcPct val="84000"/>
              </a:lnSpc>
              <a:defRPr sz="6258"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673088" y="975361"/>
            <a:ext cx="5559552" cy="7360356"/>
          </a:xfrm>
        </p:spPr>
        <p:txBody>
          <a:bodyPr/>
          <a:lstStyle>
            <a:lvl1pPr>
              <a:defRPr sz="2133"/>
            </a:lvl1pPr>
            <a:lvl2pPr>
              <a:defRPr sz="2133"/>
            </a:lvl2pPr>
            <a:lvl3pPr>
              <a:defRPr sz="1920"/>
            </a:lvl3pPr>
            <a:lvl4pPr>
              <a:defRPr sz="1920"/>
            </a:lvl4pPr>
            <a:lvl5pPr>
              <a:defRPr sz="1707"/>
            </a:lvl5pPr>
            <a:lvl6pPr>
              <a:defRPr sz="1707"/>
            </a:lvl6pPr>
            <a:lvl7pPr>
              <a:defRPr sz="1707"/>
            </a:lvl7pPr>
            <a:lvl8pPr>
              <a:defRPr sz="1707"/>
            </a:lvl8pPr>
            <a:lvl9pPr>
              <a:defRPr sz="1707"/>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2160" y="4062356"/>
            <a:ext cx="4112768" cy="4282391"/>
          </a:xfrm>
        </p:spPr>
        <p:txBody>
          <a:bodyPr>
            <a:normAutofit/>
          </a:bodyPr>
          <a:lstStyle>
            <a:lvl1pPr marL="0" indent="0">
              <a:lnSpc>
                <a:spcPct val="113000"/>
              </a:lnSpc>
              <a:spcBef>
                <a:spcPts val="0"/>
              </a:spcBef>
              <a:spcAft>
                <a:spcPts val="2133"/>
              </a:spcAft>
              <a:buNone/>
              <a:defRPr sz="2276"/>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smtClean="0"/>
              <a:t>Edit Master text styles</a:t>
            </a:r>
          </a:p>
        </p:txBody>
      </p:sp>
      <p:sp>
        <p:nvSpPr>
          <p:cNvPr id="5" name="Date Placeholder 4"/>
          <p:cNvSpPr>
            <a:spLocks noGrp="1"/>
          </p:cNvSpPr>
          <p:nvPr>
            <p:ph type="dt" sz="half" idx="10"/>
          </p:nvPr>
        </p:nvSpPr>
        <p:spPr>
          <a:xfrm>
            <a:off x="772161" y="9178149"/>
            <a:ext cx="1284877" cy="575451"/>
          </a:xfrm>
        </p:spPr>
        <p:txBody>
          <a:bodyPr/>
          <a:lstStyle>
            <a:lvl1pPr>
              <a:defRPr>
                <a:solidFill>
                  <a:schemeClr val="tx2"/>
                </a:solidFill>
              </a:defRPr>
            </a:lvl1pPr>
          </a:lstStyle>
          <a:p>
            <a:fld id="{48A87A34-81AB-432B-8DAE-1953F412C126}" type="datetimeFigureOut">
              <a:rPr lang="en-US" smtClean="0"/>
              <a:t>3/10/2018</a:t>
            </a:fld>
            <a:endParaRPr lang="en-US" dirty="0"/>
          </a:p>
        </p:txBody>
      </p:sp>
      <p:sp>
        <p:nvSpPr>
          <p:cNvPr id="6" name="Footer Placeholder 5"/>
          <p:cNvSpPr>
            <a:spLocks noGrp="1"/>
          </p:cNvSpPr>
          <p:nvPr>
            <p:ph type="ftr" sz="quarter" idx="11"/>
          </p:nvPr>
        </p:nvSpPr>
        <p:spPr>
          <a:xfrm>
            <a:off x="2353008" y="9178149"/>
            <a:ext cx="2531920" cy="57545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10542017" y="9178149"/>
            <a:ext cx="1702711" cy="575451"/>
          </a:xfrm>
        </p:spPr>
        <p:txBody>
          <a:bodyPr/>
          <a:lstStyle>
            <a:lvl1pPr>
              <a:defRPr>
                <a:solidFill>
                  <a:schemeClr val="tx2"/>
                </a:solidFill>
              </a:defRPr>
            </a:lvl1pPr>
          </a:lstStyle>
          <a:p>
            <a:pPr>
              <a:defRPr>
                <a:effectLst/>
              </a:defRPr>
            </a:pPr>
            <a:fld id="{86CB4B4D-7CA3-9044-876B-883B54F8677D}" type="slidenum">
              <a:rPr lang="en-AU" smtClean="0"/>
              <a:t>‹#›</a:t>
            </a:fld>
            <a:endParaRPr lang="en-AU"/>
          </a:p>
        </p:txBody>
      </p:sp>
      <p:sp>
        <p:nvSpPr>
          <p:cNvPr id="9" name="Rectangle 8"/>
          <p:cNvSpPr/>
          <p:nvPr/>
        </p:nvSpPr>
        <p:spPr>
          <a:xfrm>
            <a:off x="5657088" y="535"/>
            <a:ext cx="243840" cy="975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5657088" y="535"/>
            <a:ext cx="243840" cy="975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49919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535"/>
            <a:ext cx="5657088" cy="97530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72160" y="975360"/>
            <a:ext cx="4112768" cy="3068991"/>
          </a:xfrm>
        </p:spPr>
        <p:txBody>
          <a:bodyPr anchor="t">
            <a:normAutofit/>
          </a:bodyPr>
          <a:lstStyle>
            <a:lvl1pPr>
              <a:lnSpc>
                <a:spcPct val="84000"/>
              </a:lnSpc>
              <a:defRPr sz="6258"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900928" y="2"/>
            <a:ext cx="7103872" cy="9753599"/>
          </a:xfrm>
        </p:spPr>
        <p:txBody>
          <a:bodyPr anchor="t">
            <a:normAutofit/>
          </a:bodyPr>
          <a:lstStyle>
            <a:lvl1pPr marL="0" indent="0">
              <a:buNone/>
              <a:defRPr sz="2133"/>
            </a:lvl1pPr>
            <a:lvl2pPr marL="487672" indent="0">
              <a:buNone/>
              <a:defRPr sz="2133"/>
            </a:lvl2pPr>
            <a:lvl3pPr marL="975345" indent="0">
              <a:buNone/>
              <a:defRPr sz="2133"/>
            </a:lvl3pPr>
            <a:lvl4pPr marL="1463017" indent="0">
              <a:buNone/>
              <a:defRPr sz="2133"/>
            </a:lvl4pPr>
            <a:lvl5pPr marL="1950690" indent="0">
              <a:buNone/>
              <a:defRPr sz="2133"/>
            </a:lvl5pPr>
            <a:lvl6pPr marL="2438362" indent="0">
              <a:buNone/>
              <a:defRPr sz="2133"/>
            </a:lvl6pPr>
            <a:lvl7pPr marL="2926034" indent="0">
              <a:buNone/>
              <a:defRPr sz="2133"/>
            </a:lvl7pPr>
            <a:lvl8pPr marL="3413707" indent="0">
              <a:buNone/>
              <a:defRPr sz="2133"/>
            </a:lvl8pPr>
            <a:lvl9pPr marL="3901379" indent="0">
              <a:buNone/>
              <a:defRPr sz="2133"/>
            </a:lvl9pPr>
          </a:lstStyle>
          <a:p>
            <a:r>
              <a:rPr lang="en-US" smtClean="0"/>
              <a:t>Click icon to add picture</a:t>
            </a:r>
            <a:endParaRPr lang="en-US" dirty="0"/>
          </a:p>
        </p:txBody>
      </p:sp>
      <p:sp>
        <p:nvSpPr>
          <p:cNvPr id="4" name="Text Placeholder 3"/>
          <p:cNvSpPr>
            <a:spLocks noGrp="1"/>
          </p:cNvSpPr>
          <p:nvPr>
            <p:ph type="body" sz="half" idx="2"/>
          </p:nvPr>
        </p:nvSpPr>
        <p:spPr>
          <a:xfrm>
            <a:off x="772160" y="4061821"/>
            <a:ext cx="4112768" cy="4282926"/>
          </a:xfrm>
        </p:spPr>
        <p:txBody>
          <a:bodyPr>
            <a:normAutofit/>
          </a:bodyPr>
          <a:lstStyle>
            <a:lvl1pPr marL="0" indent="0">
              <a:lnSpc>
                <a:spcPct val="113000"/>
              </a:lnSpc>
              <a:spcBef>
                <a:spcPts val="0"/>
              </a:spcBef>
              <a:spcAft>
                <a:spcPts val="2133"/>
              </a:spcAft>
              <a:buNone/>
              <a:defRPr sz="2276"/>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smtClean="0"/>
              <a:t>Edit Master text styles</a:t>
            </a:r>
          </a:p>
        </p:txBody>
      </p:sp>
      <p:sp>
        <p:nvSpPr>
          <p:cNvPr id="5" name="Date Placeholder 4"/>
          <p:cNvSpPr>
            <a:spLocks noGrp="1"/>
          </p:cNvSpPr>
          <p:nvPr>
            <p:ph type="dt" sz="half" idx="10"/>
          </p:nvPr>
        </p:nvSpPr>
        <p:spPr>
          <a:xfrm>
            <a:off x="772161" y="9178149"/>
            <a:ext cx="1284877" cy="575451"/>
          </a:xfrm>
        </p:spPr>
        <p:txBody>
          <a:bodyPr/>
          <a:lstStyle>
            <a:lvl1pPr>
              <a:defRPr>
                <a:solidFill>
                  <a:schemeClr val="tx2"/>
                </a:solidFill>
              </a:defRPr>
            </a:lvl1pPr>
          </a:lstStyle>
          <a:p>
            <a:fld id="{48A87A34-81AB-432B-8DAE-1953F412C126}" type="datetimeFigureOut">
              <a:rPr lang="en-US" smtClean="0"/>
              <a:t>3/10/2018</a:t>
            </a:fld>
            <a:endParaRPr lang="en-US" dirty="0"/>
          </a:p>
        </p:txBody>
      </p:sp>
      <p:sp>
        <p:nvSpPr>
          <p:cNvPr id="6" name="Footer Placeholder 5"/>
          <p:cNvSpPr>
            <a:spLocks noGrp="1"/>
          </p:cNvSpPr>
          <p:nvPr>
            <p:ph type="ftr" sz="quarter" idx="11"/>
          </p:nvPr>
        </p:nvSpPr>
        <p:spPr>
          <a:xfrm>
            <a:off x="2353008" y="9178149"/>
            <a:ext cx="2531920" cy="57545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10542017" y="9178149"/>
            <a:ext cx="1702711" cy="575451"/>
          </a:xfrm>
        </p:spPr>
        <p:txBody>
          <a:bodyPr/>
          <a:lstStyle>
            <a:lvl1pPr>
              <a:defRPr>
                <a:solidFill>
                  <a:schemeClr val="tx2"/>
                </a:solidFill>
              </a:defRPr>
            </a:lvl1pPr>
          </a:lstStyle>
          <a:p>
            <a:pPr>
              <a:defRPr>
                <a:effectLst/>
              </a:defRPr>
            </a:pPr>
            <a:fld id="{86CB4B4D-7CA3-9044-876B-883B54F8677D}" type="slidenum">
              <a:rPr lang="en-AU" smtClean="0"/>
              <a:t>‹#›</a:t>
            </a:fld>
            <a:endParaRPr lang="en-AU"/>
          </a:p>
        </p:txBody>
      </p:sp>
      <p:sp>
        <p:nvSpPr>
          <p:cNvPr id="9" name="Rectangle 8"/>
          <p:cNvSpPr/>
          <p:nvPr/>
        </p:nvSpPr>
        <p:spPr>
          <a:xfrm>
            <a:off x="5657088" y="535"/>
            <a:ext cx="243840" cy="975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Divider Bar"/>
          <p:cNvSpPr/>
          <p:nvPr/>
        </p:nvSpPr>
        <p:spPr>
          <a:xfrm>
            <a:off x="5657088" y="535"/>
            <a:ext cx="243840" cy="975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00147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63040" y="975360"/>
            <a:ext cx="10241280" cy="211328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63040" y="3251200"/>
            <a:ext cx="10241280" cy="509354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483360" y="9178149"/>
            <a:ext cx="1284877" cy="575451"/>
          </a:xfrm>
          <a:prstGeom prst="rect">
            <a:avLst/>
          </a:prstGeom>
        </p:spPr>
        <p:txBody>
          <a:bodyPr vert="horz" lIns="91440" tIns="45720" rIns="91440" bIns="45720" rtlCol="0" anchor="ctr"/>
          <a:lstStyle>
            <a:lvl1pPr algn="l">
              <a:defRPr sz="1422" baseline="0">
                <a:solidFill>
                  <a:schemeClr val="tx2"/>
                </a:solidFill>
              </a:defRPr>
            </a:lvl1pPr>
          </a:lstStyle>
          <a:p>
            <a:fld id="{48A87A34-81AB-432B-8DAE-1953F412C126}" type="datetimeFigureOut">
              <a:rPr lang="en-US" smtClean="0"/>
              <a:pPr/>
              <a:t>3/10/2018</a:t>
            </a:fld>
            <a:endParaRPr lang="en-US" dirty="0"/>
          </a:p>
        </p:txBody>
      </p:sp>
      <p:sp>
        <p:nvSpPr>
          <p:cNvPr id="5" name="Footer Placeholder 4"/>
          <p:cNvSpPr>
            <a:spLocks noGrp="1"/>
          </p:cNvSpPr>
          <p:nvPr>
            <p:ph type="ftr" sz="quarter" idx="3"/>
          </p:nvPr>
        </p:nvSpPr>
        <p:spPr>
          <a:xfrm>
            <a:off x="3086469" y="9178149"/>
            <a:ext cx="6699553" cy="575451"/>
          </a:xfrm>
          <a:prstGeom prst="rect">
            <a:avLst/>
          </a:prstGeom>
        </p:spPr>
        <p:txBody>
          <a:bodyPr vert="horz" lIns="91440" tIns="45720" rIns="91440" bIns="45720" rtlCol="0" anchor="ctr"/>
          <a:lstStyle>
            <a:lvl1pPr algn="l">
              <a:defRPr sz="1422"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10104253" y="9178149"/>
            <a:ext cx="1702711" cy="575451"/>
          </a:xfrm>
          <a:prstGeom prst="rect">
            <a:avLst/>
          </a:prstGeom>
        </p:spPr>
        <p:txBody>
          <a:bodyPr vert="horz" lIns="91440" tIns="45720" rIns="91440" bIns="45720" rtlCol="0" anchor="ctr"/>
          <a:lstStyle>
            <a:lvl1pPr algn="r">
              <a:defRPr sz="1422" baseline="0">
                <a:solidFill>
                  <a:schemeClr val="tx2"/>
                </a:solidFill>
              </a:defRPr>
            </a:lvl1pPr>
          </a:lstStyle>
          <a:p>
            <a:pPr>
              <a:defRPr>
                <a:effectLst/>
              </a:defRPr>
            </a:pPr>
            <a:fld id="{86CB4B4D-7CA3-9044-876B-883B54F8677D}" type="slidenum">
              <a:rPr lang="en-AU" smtClean="0"/>
              <a:t>‹#›</a:t>
            </a:fld>
            <a:endParaRPr lang="en-AU"/>
          </a:p>
        </p:txBody>
      </p:sp>
      <p:sp>
        <p:nvSpPr>
          <p:cNvPr id="9" name="Rectangle 8"/>
          <p:cNvSpPr/>
          <p:nvPr/>
        </p:nvSpPr>
        <p:spPr>
          <a:xfrm>
            <a:off x="509968" y="535"/>
            <a:ext cx="243840" cy="975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title="Side bar"/>
          <p:cNvSpPr/>
          <p:nvPr/>
        </p:nvSpPr>
        <p:spPr>
          <a:xfrm>
            <a:off x="509968" y="535"/>
            <a:ext cx="243840" cy="975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60322710"/>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10" r:id="rId13"/>
    <p:sldLayoutId id="2147483811" r:id="rId14"/>
  </p:sldLayoutIdLst>
  <p:txStyles>
    <p:titleStyle>
      <a:lvl1pPr algn="l" defTabSz="975345" rtl="0" eaLnBrk="1" latinLnBrk="0" hangingPunct="1">
        <a:lnSpc>
          <a:spcPct val="89000"/>
        </a:lnSpc>
        <a:spcBef>
          <a:spcPct val="0"/>
        </a:spcBef>
        <a:buNone/>
        <a:defRPr sz="6258" kern="1200" baseline="0">
          <a:solidFill>
            <a:schemeClr val="tx2"/>
          </a:solidFill>
          <a:latin typeface="+mj-lt"/>
          <a:ea typeface="+mj-ea"/>
          <a:cs typeface="+mj-cs"/>
        </a:defRPr>
      </a:lvl1pPr>
    </p:titleStyle>
    <p:bodyStyle>
      <a:lvl1pPr marL="546193" indent="-546193" algn="l" defTabSz="975345" rtl="0" eaLnBrk="1" latinLnBrk="0" hangingPunct="1">
        <a:lnSpc>
          <a:spcPct val="94000"/>
        </a:lnSpc>
        <a:spcBef>
          <a:spcPts val="1422"/>
        </a:spcBef>
        <a:spcAft>
          <a:spcPts val="284"/>
        </a:spcAft>
        <a:buFont typeface="Franklin Gothic Book" panose="020B0503020102020204" pitchFamily="34" charset="0"/>
        <a:buChar char="■"/>
        <a:defRPr sz="2844" kern="1200" baseline="0">
          <a:solidFill>
            <a:schemeClr val="tx2"/>
          </a:solidFill>
          <a:latin typeface="+mn-lt"/>
          <a:ea typeface="+mn-ea"/>
          <a:cs typeface="+mn-cs"/>
        </a:defRPr>
      </a:lvl1pPr>
      <a:lvl2pPr marL="1300460" indent="-546193" algn="l" defTabSz="975345" rtl="0" eaLnBrk="1" latinLnBrk="0" hangingPunct="1">
        <a:lnSpc>
          <a:spcPct val="94000"/>
        </a:lnSpc>
        <a:spcBef>
          <a:spcPts val="711"/>
        </a:spcBef>
        <a:spcAft>
          <a:spcPts val="284"/>
        </a:spcAft>
        <a:buFont typeface="Franklin Gothic Book" panose="020B0503020102020204" pitchFamily="34" charset="0"/>
        <a:buChar char="–"/>
        <a:defRPr sz="2844" i="1" kern="1200" baseline="0">
          <a:solidFill>
            <a:schemeClr val="tx2"/>
          </a:solidFill>
          <a:latin typeface="+mn-lt"/>
          <a:ea typeface="+mn-ea"/>
          <a:cs typeface="+mn-cs"/>
        </a:defRPr>
      </a:lvl2pPr>
      <a:lvl3pPr marL="1950690" indent="-546193" algn="l" defTabSz="975345" rtl="0" eaLnBrk="1" latinLnBrk="0" hangingPunct="1">
        <a:lnSpc>
          <a:spcPct val="94000"/>
        </a:lnSpc>
        <a:spcBef>
          <a:spcPts val="711"/>
        </a:spcBef>
        <a:spcAft>
          <a:spcPts val="284"/>
        </a:spcAft>
        <a:buFont typeface="Franklin Gothic Book" panose="020B0503020102020204" pitchFamily="34" charset="0"/>
        <a:buChar char="■"/>
        <a:defRPr sz="2560" kern="1200" baseline="0">
          <a:solidFill>
            <a:schemeClr val="tx2"/>
          </a:solidFill>
          <a:latin typeface="+mn-lt"/>
          <a:ea typeface="+mn-ea"/>
          <a:cs typeface="+mn-cs"/>
        </a:defRPr>
      </a:lvl3pPr>
      <a:lvl4pPr marL="2600919" indent="-546193" algn="l" defTabSz="975345" rtl="0" eaLnBrk="1" latinLnBrk="0" hangingPunct="1">
        <a:lnSpc>
          <a:spcPct val="94000"/>
        </a:lnSpc>
        <a:spcBef>
          <a:spcPts val="711"/>
        </a:spcBef>
        <a:spcAft>
          <a:spcPts val="284"/>
        </a:spcAft>
        <a:buFont typeface="Franklin Gothic Book" panose="020B0503020102020204" pitchFamily="34" charset="0"/>
        <a:buChar char="–"/>
        <a:defRPr sz="2560" i="1" kern="1200" baseline="0">
          <a:solidFill>
            <a:schemeClr val="tx2"/>
          </a:solidFill>
          <a:latin typeface="+mn-lt"/>
          <a:ea typeface="+mn-ea"/>
          <a:cs typeface="+mn-cs"/>
        </a:defRPr>
      </a:lvl4pPr>
      <a:lvl5pPr marL="3251149" indent="-546193" algn="l" defTabSz="975345" rtl="0" eaLnBrk="1" latinLnBrk="0" hangingPunct="1">
        <a:lnSpc>
          <a:spcPct val="94000"/>
        </a:lnSpc>
        <a:spcBef>
          <a:spcPts val="711"/>
        </a:spcBef>
        <a:spcAft>
          <a:spcPts val="284"/>
        </a:spcAft>
        <a:buFont typeface="Franklin Gothic Book" panose="020B0503020102020204" pitchFamily="34" charset="0"/>
        <a:buChar char="■"/>
        <a:defRPr sz="2276" kern="1200" baseline="0">
          <a:solidFill>
            <a:schemeClr val="tx2"/>
          </a:solidFill>
          <a:latin typeface="+mn-lt"/>
          <a:ea typeface="+mn-ea"/>
          <a:cs typeface="+mn-cs"/>
        </a:defRPr>
      </a:lvl5pPr>
      <a:lvl6pPr marL="3901379" indent="-546193" algn="l" defTabSz="975345" rtl="0" eaLnBrk="1" latinLnBrk="0" hangingPunct="1">
        <a:lnSpc>
          <a:spcPct val="94000"/>
        </a:lnSpc>
        <a:spcBef>
          <a:spcPts val="711"/>
        </a:spcBef>
        <a:spcAft>
          <a:spcPts val="284"/>
        </a:spcAft>
        <a:buFont typeface="Franklin Gothic Book" panose="020B0503020102020204" pitchFamily="34" charset="0"/>
        <a:buChar char="–"/>
        <a:defRPr sz="2276" i="1" kern="1200" baseline="0">
          <a:solidFill>
            <a:schemeClr val="tx2"/>
          </a:solidFill>
          <a:latin typeface="+mn-lt"/>
          <a:ea typeface="+mn-ea"/>
          <a:cs typeface="+mn-cs"/>
        </a:defRPr>
      </a:lvl6pPr>
      <a:lvl7pPr marL="4551609" indent="-546193" algn="l" defTabSz="975345" rtl="0" eaLnBrk="1" latinLnBrk="0" hangingPunct="1">
        <a:lnSpc>
          <a:spcPct val="94000"/>
        </a:lnSpc>
        <a:spcBef>
          <a:spcPts val="711"/>
        </a:spcBef>
        <a:spcAft>
          <a:spcPts val="284"/>
        </a:spcAft>
        <a:buFont typeface="Franklin Gothic Book" panose="020B0503020102020204" pitchFamily="34" charset="0"/>
        <a:buChar char="■"/>
        <a:defRPr sz="1991" kern="1200" baseline="0">
          <a:solidFill>
            <a:schemeClr val="tx2"/>
          </a:solidFill>
          <a:latin typeface="+mn-lt"/>
          <a:ea typeface="+mn-ea"/>
          <a:cs typeface="+mn-cs"/>
        </a:defRPr>
      </a:lvl7pPr>
      <a:lvl8pPr marL="5201839" indent="-546193" algn="l" defTabSz="975345" rtl="0" eaLnBrk="1" latinLnBrk="0" hangingPunct="1">
        <a:lnSpc>
          <a:spcPct val="94000"/>
        </a:lnSpc>
        <a:spcBef>
          <a:spcPts val="711"/>
        </a:spcBef>
        <a:spcAft>
          <a:spcPts val="284"/>
        </a:spcAft>
        <a:buFont typeface="Franklin Gothic Book" panose="020B0503020102020204" pitchFamily="34" charset="0"/>
        <a:buChar char="–"/>
        <a:defRPr sz="1991" i="1" kern="1200" baseline="0">
          <a:solidFill>
            <a:schemeClr val="tx2"/>
          </a:solidFill>
          <a:latin typeface="+mn-lt"/>
          <a:ea typeface="+mn-ea"/>
          <a:cs typeface="+mn-cs"/>
        </a:defRPr>
      </a:lvl8pPr>
      <a:lvl9pPr marL="5852069" indent="-546193" algn="l" defTabSz="975345" rtl="0" eaLnBrk="1" latinLnBrk="0" hangingPunct="1">
        <a:lnSpc>
          <a:spcPct val="94000"/>
        </a:lnSpc>
        <a:spcBef>
          <a:spcPts val="711"/>
        </a:spcBef>
        <a:spcAft>
          <a:spcPts val="284"/>
        </a:spcAft>
        <a:buFont typeface="Franklin Gothic Book" panose="020B0503020102020204" pitchFamily="34" charset="0"/>
        <a:buChar char="■"/>
        <a:defRPr sz="1991" kern="1200" baseline="0">
          <a:solidFill>
            <a:schemeClr val="tx2"/>
          </a:solidFill>
          <a:latin typeface="+mn-lt"/>
          <a:ea typeface="+mn-ea"/>
          <a:cs typeface="+mn-cs"/>
        </a:defRPr>
      </a:lvl9pPr>
    </p:bodyStyle>
    <p:otherStyle>
      <a:defPPr>
        <a:defRPr lang="en-US"/>
      </a:defPPr>
      <a:lvl1pPr marL="0" algn="l" defTabSz="975345" rtl="0" eaLnBrk="1" latinLnBrk="0" hangingPunct="1">
        <a:defRPr sz="1920" kern="1200">
          <a:solidFill>
            <a:schemeClr val="tx1"/>
          </a:solidFill>
          <a:latin typeface="+mn-lt"/>
          <a:ea typeface="+mn-ea"/>
          <a:cs typeface="+mn-cs"/>
        </a:defRPr>
      </a:lvl1pPr>
      <a:lvl2pPr marL="487672" algn="l" defTabSz="975345" rtl="0" eaLnBrk="1" latinLnBrk="0" hangingPunct="1">
        <a:defRPr sz="1920" kern="1200">
          <a:solidFill>
            <a:schemeClr val="tx1"/>
          </a:solidFill>
          <a:latin typeface="+mn-lt"/>
          <a:ea typeface="+mn-ea"/>
          <a:cs typeface="+mn-cs"/>
        </a:defRPr>
      </a:lvl2pPr>
      <a:lvl3pPr marL="975345" algn="l" defTabSz="975345" rtl="0" eaLnBrk="1" latinLnBrk="0" hangingPunct="1">
        <a:defRPr sz="1920" kern="1200">
          <a:solidFill>
            <a:schemeClr val="tx1"/>
          </a:solidFill>
          <a:latin typeface="+mn-lt"/>
          <a:ea typeface="+mn-ea"/>
          <a:cs typeface="+mn-cs"/>
        </a:defRPr>
      </a:lvl3pPr>
      <a:lvl4pPr marL="1463017" algn="l" defTabSz="975345" rtl="0" eaLnBrk="1" latinLnBrk="0" hangingPunct="1">
        <a:defRPr sz="1920" kern="1200">
          <a:solidFill>
            <a:schemeClr val="tx1"/>
          </a:solidFill>
          <a:latin typeface="+mn-lt"/>
          <a:ea typeface="+mn-ea"/>
          <a:cs typeface="+mn-cs"/>
        </a:defRPr>
      </a:lvl4pPr>
      <a:lvl5pPr marL="1950690" algn="l" defTabSz="975345" rtl="0" eaLnBrk="1" latinLnBrk="0" hangingPunct="1">
        <a:defRPr sz="1920" kern="1200">
          <a:solidFill>
            <a:schemeClr val="tx1"/>
          </a:solidFill>
          <a:latin typeface="+mn-lt"/>
          <a:ea typeface="+mn-ea"/>
          <a:cs typeface="+mn-cs"/>
        </a:defRPr>
      </a:lvl5pPr>
      <a:lvl6pPr marL="2438362" algn="l" defTabSz="975345" rtl="0" eaLnBrk="1" latinLnBrk="0" hangingPunct="1">
        <a:defRPr sz="1920" kern="1200">
          <a:solidFill>
            <a:schemeClr val="tx1"/>
          </a:solidFill>
          <a:latin typeface="+mn-lt"/>
          <a:ea typeface="+mn-ea"/>
          <a:cs typeface="+mn-cs"/>
        </a:defRPr>
      </a:lvl6pPr>
      <a:lvl7pPr marL="2926034" algn="l" defTabSz="975345" rtl="0" eaLnBrk="1" latinLnBrk="0" hangingPunct="1">
        <a:defRPr sz="1920" kern="1200">
          <a:solidFill>
            <a:schemeClr val="tx1"/>
          </a:solidFill>
          <a:latin typeface="+mn-lt"/>
          <a:ea typeface="+mn-ea"/>
          <a:cs typeface="+mn-cs"/>
        </a:defRPr>
      </a:lvl7pPr>
      <a:lvl8pPr marL="3413707" algn="l" defTabSz="975345" rtl="0" eaLnBrk="1" latinLnBrk="0" hangingPunct="1">
        <a:defRPr sz="1920" kern="1200">
          <a:solidFill>
            <a:schemeClr val="tx1"/>
          </a:solidFill>
          <a:latin typeface="+mn-lt"/>
          <a:ea typeface="+mn-ea"/>
          <a:cs typeface="+mn-cs"/>
        </a:defRPr>
      </a:lvl8pPr>
      <a:lvl9pPr marL="3901379" algn="l" defTabSz="975345" rtl="0" eaLnBrk="1" latinLnBrk="0" hangingPunct="1">
        <a:defRPr sz="192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12">
          <p15:clr>
            <a:srgbClr val="F26B43"/>
          </p15:clr>
        </p15:guide>
        <p15:guide id="2" pos="936">
          <p15:clr>
            <a:srgbClr val="F26B43"/>
          </p15:clr>
        </p15:guide>
        <p15:guide id="3" pos="864">
          <p15:clr>
            <a:srgbClr val="F26B43"/>
          </p15:clr>
        </p15:guide>
        <p15:guide id="0" orient="horz" pos="1368">
          <p15:clr>
            <a:srgbClr val="F26B43"/>
          </p15:clr>
        </p15:guide>
        <p15:guide id="4" orient="horz" pos="1440">
          <p15:clr>
            <a:srgbClr val="F26B43"/>
          </p15:clr>
        </p15:guide>
        <p15:guide id="5" orient="horz" pos="3696">
          <p15:clr>
            <a:srgbClr val="F26B43"/>
          </p15:clr>
        </p15:guide>
        <p15:guide id="6" orient="horz" pos="432">
          <p15:clr>
            <a:srgbClr val="F26B43"/>
          </p15:clr>
        </p15:guide>
        <p15:guide id="7" orient="horz" pos="1512">
          <p15:clr>
            <a:srgbClr val="F26B43"/>
          </p15:clr>
        </p15:guide>
        <p15:guide id="8" pos="5184">
          <p15:clr>
            <a:srgbClr val="F26B43"/>
          </p15:clr>
        </p15:guide>
        <p15:guide id="9" pos="702">
          <p15:clr>
            <a:srgbClr val="F26B43"/>
          </p15:clr>
        </p15:guide>
        <p15:guide id="10" pos="6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www.ridll.com/jobgenerato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youtube.com/channel/UChLPFBeNlA0arPTrCor3tTg"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hyperlink" Target="https://www.youtube.com/watch?v=MWAeBWFcWbg"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www.oxfordmartin.ox.ac.uk/downloads/academic/The_Future_of_Employment.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hyperlink" Target="https://www.technologyreview.com/s/609038/chinas-ai-awakening/"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experian.com.au/" TargetMode="External"/><Relationship Id="rId2" Type="http://schemas.openxmlformats.org/officeDocument/2006/relationships/hyperlink" Target="https://how-old.n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coursera.org/learn/machine-learning" TargetMode="External"/><Relationship Id="rId2" Type="http://schemas.openxmlformats.org/officeDocument/2006/relationships/hyperlink" Target="https://github.com/roboticcam/machine-learning-not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AI &amp; Machine Learning"/>
          <p:cNvSpPr txBox="1">
            <a:spLocks noGrp="1"/>
          </p:cNvSpPr>
          <p:nvPr>
            <p:ph type="ctrTitle"/>
          </p:nvPr>
        </p:nvSpPr>
        <p:spPr>
          <a:prstGeom prst="rect">
            <a:avLst/>
          </a:prstGeom>
        </p:spPr>
        <p:txBody>
          <a:bodyPr/>
          <a:lstStyle/>
          <a:p>
            <a:r>
              <a:rPr dirty="0"/>
              <a:t>AI &amp; Machine </a:t>
            </a:r>
            <a:r>
              <a:rPr dirty="0" smtClean="0"/>
              <a:t>Learning</a:t>
            </a:r>
            <a:r>
              <a:rPr lang="en-AU" dirty="0" smtClean="0"/>
              <a:t>g Master Class</a:t>
            </a:r>
            <a:endParaRPr dirty="0"/>
          </a:p>
        </p:txBody>
      </p:sp>
      <p:sp>
        <p:nvSpPr>
          <p:cNvPr id="119" name="Richard Yi Da Xu…"/>
          <p:cNvSpPr txBox="1">
            <a:spLocks noGrp="1"/>
          </p:cNvSpPr>
          <p:nvPr>
            <p:ph type="subTitle" idx="1"/>
          </p:nvPr>
        </p:nvSpPr>
        <p:spPr>
          <a:xfrm>
            <a:off x="850900" y="4909820"/>
            <a:ext cx="11303000" cy="1574800"/>
          </a:xfrm>
          <a:prstGeom prst="rect">
            <a:avLst/>
          </a:prstGeom>
        </p:spPr>
        <p:txBody>
          <a:bodyPr>
            <a:normAutofit fontScale="55000" lnSpcReduction="20000"/>
          </a:bodyPr>
          <a:lstStyle/>
          <a:p>
            <a:endParaRPr lang="en-AU" dirty="0" smtClean="0">
              <a:solidFill>
                <a:schemeClr val="tx1"/>
              </a:solidFill>
            </a:endParaRPr>
          </a:p>
          <a:p>
            <a:endParaRPr lang="en-AU" dirty="0">
              <a:solidFill>
                <a:schemeClr val="tx1"/>
              </a:solidFill>
            </a:endParaRPr>
          </a:p>
          <a:p>
            <a:r>
              <a:rPr lang="en-AU" sz="4800" b="1" dirty="0" smtClean="0">
                <a:solidFill>
                  <a:schemeClr val="tx1"/>
                </a:solidFill>
              </a:rPr>
              <a:t>UTS</a:t>
            </a:r>
            <a:r>
              <a:rPr lang="en-AU" sz="4800" b="1" dirty="0" smtClean="0">
                <a:solidFill>
                  <a:schemeClr val="tx1"/>
                </a:solidFill>
              </a:rPr>
              <a:t>::</a:t>
            </a:r>
            <a:r>
              <a:rPr lang="en-AU" sz="4800" b="1" dirty="0" err="1" smtClean="0">
                <a:solidFill>
                  <a:schemeClr val="tx1"/>
                </a:solidFill>
              </a:rPr>
              <a:t>DataLounge</a:t>
            </a:r>
            <a:endParaRPr lang="en-AU" sz="4800" b="1" dirty="0" smtClean="0">
              <a:solidFill>
                <a:schemeClr val="tx1"/>
              </a:solidFill>
            </a:endParaRPr>
          </a:p>
          <a:p>
            <a:endParaRPr lang="en-AU" sz="3900" b="1" dirty="0" smtClean="0">
              <a:solidFill>
                <a:schemeClr val="tx1"/>
              </a:solidFill>
            </a:endParaRPr>
          </a:p>
          <a:p>
            <a:r>
              <a:rPr lang="en-AU" sz="3900" b="1" dirty="0" smtClean="0">
                <a:solidFill>
                  <a:schemeClr val="tx1"/>
                </a:solidFill>
              </a:rPr>
              <a:t>A/Prof Richard Xu</a:t>
            </a:r>
            <a:endParaRPr sz="3900"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Marketing and Machine Learning"/>
          <p:cNvSpPr txBox="1">
            <a:spLocks noGrp="1"/>
          </p:cNvSpPr>
          <p:nvPr>
            <p:ph type="title"/>
          </p:nvPr>
        </p:nvSpPr>
        <p:spPr>
          <a:prstGeom prst="rect">
            <a:avLst/>
          </a:prstGeom>
        </p:spPr>
        <p:txBody>
          <a:bodyPr/>
          <a:lstStyle/>
          <a:p>
            <a:r>
              <a:rPr lang="en-AU" dirty="0" smtClean="0">
                <a:solidFill>
                  <a:srgbClr val="FF0000"/>
                </a:solidFill>
              </a:rPr>
              <a:t>[</a:t>
            </a:r>
            <a:r>
              <a:rPr lang="en-AU" u="sng" dirty="0" smtClean="0">
                <a:solidFill>
                  <a:srgbClr val="FF0000"/>
                </a:solidFill>
              </a:rPr>
              <a:t>Human Resource</a:t>
            </a:r>
            <a:r>
              <a:rPr lang="en-AU" dirty="0" smtClean="0">
                <a:solidFill>
                  <a:srgbClr val="FF0000"/>
                </a:solidFill>
              </a:rPr>
              <a:t>]</a:t>
            </a:r>
            <a:endParaRPr u="sng" dirty="0">
              <a:solidFill>
                <a:srgbClr val="FF0000"/>
              </a:solidFill>
            </a:endParaRPr>
          </a:p>
        </p:txBody>
      </p:sp>
      <p:sp>
        <p:nvSpPr>
          <p:cNvPr id="2" name="Text Placeholder 1"/>
          <p:cNvSpPr>
            <a:spLocks noGrp="1"/>
          </p:cNvSpPr>
          <p:nvPr>
            <p:ph type="body" idx="1"/>
          </p:nvPr>
        </p:nvSpPr>
        <p:spPr>
          <a:xfrm>
            <a:off x="787400" y="2768600"/>
            <a:ext cx="7183646" cy="712426"/>
          </a:xfrm>
        </p:spPr>
        <p:txBody>
          <a:bodyPr>
            <a:normAutofit/>
          </a:bodyPr>
          <a:lstStyle/>
          <a:p>
            <a:pPr>
              <a:buFont typeface="Arial" panose="020B0604020202020204" pitchFamily="34" charset="0"/>
              <a:buChar char="•"/>
            </a:pPr>
            <a:r>
              <a:rPr lang="en-AU" sz="3200" dirty="0" smtClean="0"/>
              <a:t>HR has source external job data</a:t>
            </a:r>
            <a:endParaRPr lang="en-AU" sz="3200" dirty="0">
              <a:solidFill>
                <a:schemeClr val="tx1"/>
              </a:solidFill>
            </a:endParaRPr>
          </a:p>
        </p:txBody>
      </p:sp>
      <p:sp>
        <p:nvSpPr>
          <p:cNvPr id="8" name="Rectangle 7"/>
          <p:cNvSpPr/>
          <p:nvPr/>
        </p:nvSpPr>
        <p:spPr>
          <a:xfrm>
            <a:off x="1872944" y="6351272"/>
            <a:ext cx="4414343" cy="1569789"/>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Data collected:</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External Job sites data</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a:t>
            </a:r>
          </a:p>
        </p:txBody>
      </p:sp>
      <p:sp>
        <p:nvSpPr>
          <p:cNvPr id="9" name="Rectangle 8"/>
          <p:cNvSpPr/>
          <p:nvPr/>
        </p:nvSpPr>
        <p:spPr>
          <a:xfrm>
            <a:off x="7423458" y="6351272"/>
            <a:ext cx="4414343" cy="1916935"/>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ML can help to:</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predict employee’s market value</a:t>
            </a:r>
            <a:endParaRPr lang="en-AU" sz="2400" kern="1200" dirty="0">
              <a:solidFill>
                <a:schemeClr val="tx2"/>
              </a:solidFill>
              <a:effectLst/>
            </a:endParaRP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Retention prediction</a:t>
            </a:r>
          </a:p>
        </p:txBody>
      </p:sp>
      <p:pic>
        <p:nvPicPr>
          <p:cNvPr id="4" name="Picture 3"/>
          <p:cNvPicPr>
            <a:picLocks noChangeAspect="1"/>
          </p:cNvPicPr>
          <p:nvPr/>
        </p:nvPicPr>
        <p:blipFill>
          <a:blip r:embed="rId3"/>
          <a:stretch>
            <a:fillRect/>
          </a:stretch>
        </p:blipFill>
        <p:spPr>
          <a:xfrm>
            <a:off x="2998787" y="3627143"/>
            <a:ext cx="6225967" cy="1793240"/>
          </a:xfrm>
          <a:prstGeom prst="rect">
            <a:avLst/>
          </a:prstGeom>
        </p:spPr>
      </p:pic>
    </p:spTree>
    <p:extLst>
      <p:ext uri="{BB962C8B-B14F-4D97-AF65-F5344CB8AC3E}">
        <p14:creationId xmlns:p14="http://schemas.microsoft.com/office/powerpoint/2010/main" val="150814192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This course</a:t>
            </a:r>
          </a:p>
        </p:txBody>
      </p:sp>
      <p:sp>
        <p:nvSpPr>
          <p:cNvPr id="3" name="Content Placeholder 2"/>
          <p:cNvSpPr>
            <a:spLocks noGrp="1"/>
          </p:cNvSpPr>
          <p:nvPr>
            <p:ph idx="1"/>
          </p:nvPr>
        </p:nvSpPr>
        <p:spPr/>
        <p:txBody>
          <a:bodyPr>
            <a:normAutofit lnSpcReduction="10000"/>
          </a:bodyPr>
          <a:lstStyle/>
          <a:p>
            <a:pPr marL="0" indent="0">
              <a:buNone/>
            </a:pPr>
            <a:r>
              <a:rPr lang="en-AU" dirty="0" smtClean="0">
                <a:solidFill>
                  <a:srgbClr val="FF0000"/>
                </a:solidFill>
              </a:rPr>
              <a:t>Not </a:t>
            </a:r>
            <a:r>
              <a:rPr lang="en-AU" dirty="0">
                <a:solidFill>
                  <a:srgbClr val="FF0000"/>
                </a:solidFill>
              </a:rPr>
              <a:t>trying to make you an AI nor ML expert in </a:t>
            </a:r>
            <a:r>
              <a:rPr lang="en-AU" dirty="0" smtClean="0">
                <a:solidFill>
                  <a:srgbClr val="FF0000"/>
                </a:solidFill>
              </a:rPr>
              <a:t>3.5 hours, </a:t>
            </a:r>
            <a:r>
              <a:rPr lang="en-AU" dirty="0">
                <a:solidFill>
                  <a:srgbClr val="FF0000"/>
                </a:solidFill>
              </a:rPr>
              <a:t>but instead</a:t>
            </a:r>
            <a:r>
              <a:rPr lang="en-AU" dirty="0" smtClean="0">
                <a:solidFill>
                  <a:srgbClr val="FF0000"/>
                </a:solidFill>
              </a:rPr>
              <a:t>:</a:t>
            </a:r>
            <a:endParaRPr lang="en-AU" dirty="0">
              <a:solidFill>
                <a:srgbClr val="FF0000"/>
              </a:solidFill>
            </a:endParaRPr>
          </a:p>
          <a:p>
            <a:r>
              <a:rPr lang="en-AU" dirty="0"/>
              <a:t>Give you an overview of AI/Machine Learning (include Deep Learning)</a:t>
            </a:r>
          </a:p>
          <a:p>
            <a:r>
              <a:rPr lang="en-AU" dirty="0"/>
              <a:t>Some of the very latest technologies in AI (include our own research @ UTS)</a:t>
            </a:r>
          </a:p>
          <a:p>
            <a:r>
              <a:rPr lang="en-AU" dirty="0"/>
              <a:t>Fundamental techniques of ML: Regression, Classification and clustering algorithms</a:t>
            </a:r>
          </a:p>
          <a:p>
            <a:r>
              <a:rPr lang="en-AU" dirty="0"/>
              <a:t>Get hands dirty: show some line of Python code</a:t>
            </a:r>
          </a:p>
          <a:p>
            <a:r>
              <a:rPr lang="en-AU" dirty="0"/>
              <a:t>Where to go from here</a:t>
            </a:r>
          </a:p>
          <a:p>
            <a:endParaRPr lang="en-AU" dirty="0"/>
          </a:p>
        </p:txBody>
      </p:sp>
    </p:spTree>
    <p:extLst>
      <p:ext uri="{BB962C8B-B14F-4D97-AF65-F5344CB8AC3E}">
        <p14:creationId xmlns:p14="http://schemas.microsoft.com/office/powerpoint/2010/main" val="1281308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nvidia AI,ML,DL.png" descr="nvidia AI,ML,DL.png"/>
          <p:cNvPicPr>
            <a:picLocks noGrp="1"/>
          </p:cNvPicPr>
          <p:nvPr>
            <p:ph type="pic" idx="13"/>
          </p:nvPr>
        </p:nvPicPr>
        <p:blipFill>
          <a:blip r:embed="rId3">
            <a:extLst/>
          </a:blip>
          <a:stretch>
            <a:fillRect/>
          </a:stretch>
        </p:blipFill>
        <p:spPr>
          <a:xfrm>
            <a:off x="1690370" y="2224226"/>
            <a:ext cx="10346690" cy="5488939"/>
          </a:xfrm>
          <a:prstGeom prst="rect">
            <a:avLst/>
          </a:prstGeom>
        </p:spPr>
      </p:pic>
      <p:sp>
        <p:nvSpPr>
          <p:cNvPr id="136" name="What is AI, ML &amp; DL?"/>
          <p:cNvSpPr txBox="1">
            <a:spLocks noGrp="1"/>
          </p:cNvSpPr>
          <p:nvPr>
            <p:ph type="title"/>
          </p:nvPr>
        </p:nvSpPr>
        <p:spPr>
          <a:xfrm>
            <a:off x="787400" y="508000"/>
            <a:ext cx="11430000" cy="1219200"/>
          </a:xfrm>
          <a:prstGeom prst="rect">
            <a:avLst/>
          </a:prstGeom>
        </p:spPr>
        <p:txBody>
          <a:bodyPr>
            <a:normAutofit fontScale="90000"/>
          </a:bodyPr>
          <a:lstStyle/>
          <a:p>
            <a:r>
              <a:rPr lang="en-AU" dirty="0" smtClean="0"/>
              <a:t>So </a:t>
            </a:r>
            <a:r>
              <a:rPr lang="en-AU" dirty="0"/>
              <a:t>w</a:t>
            </a:r>
            <a:r>
              <a:rPr dirty="0" smtClean="0"/>
              <a:t>hat </a:t>
            </a:r>
            <a:r>
              <a:rPr lang="en-AU" dirty="0" smtClean="0"/>
              <a:t>are the buzzword:</a:t>
            </a:r>
            <a:r>
              <a:rPr dirty="0" smtClean="0"/>
              <a:t> </a:t>
            </a:r>
            <a:r>
              <a:rPr dirty="0"/>
              <a:t>AI, ML &amp; DL?</a:t>
            </a:r>
          </a:p>
        </p:txBody>
      </p:sp>
      <p:sp>
        <p:nvSpPr>
          <p:cNvPr id="2" name="TextBox 1"/>
          <p:cNvSpPr txBox="1"/>
          <p:nvPr/>
        </p:nvSpPr>
        <p:spPr>
          <a:xfrm>
            <a:off x="929640" y="8083192"/>
            <a:ext cx="1117092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3200" dirty="0" smtClean="0">
                <a:solidFill>
                  <a:schemeClr val="tx1"/>
                </a:solidFill>
                <a:effectLst/>
              </a:rPr>
              <a:t>a</a:t>
            </a:r>
            <a:r>
              <a:rPr kumimoji="0" lang="en-AU" sz="3200" b="0" i="0" u="none" strike="noStrike" cap="none" spc="0" normalizeH="0" baseline="0" dirty="0" smtClean="0">
                <a:ln>
                  <a:noFill/>
                </a:ln>
                <a:solidFill>
                  <a:schemeClr val="tx1"/>
                </a:solidFill>
                <a:effectLst/>
                <a:uFillTx/>
                <a:latin typeface="+mn-lt"/>
                <a:ea typeface="+mn-ea"/>
                <a:cs typeface="+mn-cs"/>
                <a:sym typeface="Helvetica Neue Light"/>
              </a:rPr>
              <a:t> “biased” view from NVIDIA: </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AU" sz="3200" b="0" i="0" u="none" strike="noStrike" cap="none" spc="0" normalizeH="0" baseline="0" dirty="0" smtClean="0">
                <a:ln>
                  <a:noFill/>
                </a:ln>
                <a:solidFill>
                  <a:schemeClr val="tx1"/>
                </a:solidFill>
                <a:effectLst/>
                <a:uFillTx/>
                <a:latin typeface="+mn-lt"/>
                <a:ea typeface="+mn-ea"/>
                <a:cs typeface="+mn-cs"/>
                <a:sym typeface="Helvetica Neue Light"/>
              </a:rPr>
              <a:t>but</a:t>
            </a:r>
            <a:r>
              <a:rPr kumimoji="0" lang="en-AU" sz="3200" b="0" i="0" u="none" strike="noStrike" cap="none" spc="0" normalizeH="0" dirty="0" smtClean="0">
                <a:ln>
                  <a:noFill/>
                </a:ln>
                <a:solidFill>
                  <a:schemeClr val="tx1"/>
                </a:solidFill>
                <a:effectLst/>
                <a:uFillTx/>
                <a:latin typeface="+mn-lt"/>
                <a:ea typeface="+mn-ea"/>
                <a:cs typeface="+mn-cs"/>
                <a:sym typeface="Helvetica Neue Light"/>
              </a:rPr>
              <a:t> not far from the truth</a:t>
            </a:r>
            <a:endParaRPr kumimoji="0" lang="en-AU" sz="3200" b="0" i="0" u="none" strike="noStrike" cap="none" spc="0" normalizeH="0" baseline="0" dirty="0">
              <a:ln>
                <a:noFill/>
              </a:ln>
              <a:solidFill>
                <a:schemeClr val="tx1"/>
              </a:solidFill>
              <a:effectLst/>
              <a:uFillTx/>
              <a:latin typeface="+mn-lt"/>
              <a:ea typeface="+mn-ea"/>
              <a:cs typeface="+mn-cs"/>
              <a:sym typeface="Helvetica Neue Light"/>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What is AI, ML &amp; DL?"/>
          <p:cNvSpPr txBox="1">
            <a:spLocks noGrp="1"/>
          </p:cNvSpPr>
          <p:nvPr>
            <p:ph type="title"/>
          </p:nvPr>
        </p:nvSpPr>
        <p:spPr>
          <a:xfrm>
            <a:off x="787400" y="508000"/>
            <a:ext cx="11430000" cy="1219200"/>
          </a:xfrm>
          <a:prstGeom prst="rect">
            <a:avLst/>
          </a:prstGeom>
        </p:spPr>
        <p:txBody>
          <a:bodyPr>
            <a:normAutofit fontScale="90000"/>
          </a:bodyPr>
          <a:lstStyle/>
          <a:p>
            <a:r>
              <a:rPr lang="en-AU" dirty="0" smtClean="0"/>
              <a:t>Some latest state-of-the-art technologies in ML</a:t>
            </a:r>
            <a:endParaRPr dirty="0"/>
          </a:p>
        </p:txBody>
      </p:sp>
      <p:pic>
        <p:nvPicPr>
          <p:cNvPr id="4" name="Picture 3"/>
          <p:cNvPicPr>
            <a:picLocks noChangeAspect="1"/>
          </p:cNvPicPr>
          <p:nvPr/>
        </p:nvPicPr>
        <p:blipFill>
          <a:blip r:embed="rId3"/>
          <a:stretch>
            <a:fillRect/>
          </a:stretch>
        </p:blipFill>
        <p:spPr>
          <a:xfrm>
            <a:off x="1607502" y="2171541"/>
            <a:ext cx="9572562" cy="4117658"/>
          </a:xfrm>
          <a:prstGeom prst="rect">
            <a:avLst/>
          </a:prstGeom>
        </p:spPr>
      </p:pic>
      <p:sp>
        <p:nvSpPr>
          <p:cNvPr id="5" name="TextBox 4"/>
          <p:cNvSpPr txBox="1"/>
          <p:nvPr/>
        </p:nvSpPr>
        <p:spPr>
          <a:xfrm>
            <a:off x="940752" y="7255182"/>
            <a:ext cx="1127664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3600" dirty="0" smtClean="0">
                <a:solidFill>
                  <a:schemeClr val="accent1">
                    <a:lumMod val="75000"/>
                  </a:schemeClr>
                </a:solidFill>
                <a:effectLst/>
              </a:rPr>
              <a:t>Detect cloth landmarks</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AU" sz="3600" b="0" i="0" u="none" strike="noStrike" cap="none" spc="0" normalizeH="0" baseline="0" dirty="0" smtClean="0">
                <a:ln>
                  <a:noFill/>
                </a:ln>
                <a:solidFill>
                  <a:schemeClr val="accent1">
                    <a:lumMod val="75000"/>
                  </a:schemeClr>
                </a:solidFill>
                <a:effectLst/>
                <a:uFillTx/>
                <a:sym typeface="Helvetica Neue Light"/>
              </a:rPr>
              <a:t>Useful for predicting fashion</a:t>
            </a:r>
            <a:r>
              <a:rPr kumimoji="0" lang="en-AU" sz="3600" b="0" i="0" u="none" strike="noStrike" cap="none" spc="0" normalizeH="0" dirty="0" smtClean="0">
                <a:ln>
                  <a:noFill/>
                </a:ln>
                <a:solidFill>
                  <a:schemeClr val="accent1">
                    <a:lumMod val="75000"/>
                  </a:schemeClr>
                </a:solidFill>
                <a:effectLst/>
                <a:uFillTx/>
                <a:sym typeface="Helvetica Neue Light"/>
              </a:rPr>
              <a:t> trend</a:t>
            </a:r>
          </a:p>
        </p:txBody>
      </p:sp>
    </p:spTree>
    <p:extLst>
      <p:ext uri="{BB962C8B-B14F-4D97-AF65-F5344CB8AC3E}">
        <p14:creationId xmlns:p14="http://schemas.microsoft.com/office/powerpoint/2010/main" val="405429068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stick figs.png" descr="stick figs.png"/>
          <p:cNvPicPr>
            <a:picLocks noGrp="1"/>
          </p:cNvPicPr>
          <p:nvPr>
            <p:ph type="pic" sz="half" idx="13"/>
          </p:nvPr>
        </p:nvPicPr>
        <p:blipFill>
          <a:blip r:embed="rId2">
            <a:extLst/>
          </a:blip>
          <a:stretch>
            <a:fillRect/>
          </a:stretch>
        </p:blipFill>
        <p:spPr>
          <a:xfrm>
            <a:off x="2801104" y="2233600"/>
            <a:ext cx="6089372" cy="5095034"/>
          </a:xfrm>
          <a:prstGeom prst="rect">
            <a:avLst/>
          </a:prstGeom>
        </p:spPr>
      </p:pic>
      <p:sp>
        <p:nvSpPr>
          <p:cNvPr id="147" name="Real-time 2D pose estimation"/>
          <p:cNvSpPr txBox="1">
            <a:spLocks noGrp="1"/>
          </p:cNvSpPr>
          <p:nvPr>
            <p:ph type="title"/>
          </p:nvPr>
        </p:nvSpPr>
        <p:spPr>
          <a:prstGeom prst="rect">
            <a:avLst/>
          </a:prstGeom>
        </p:spPr>
        <p:txBody>
          <a:bodyPr/>
          <a:lstStyle/>
          <a:p>
            <a:r>
              <a:t>Real-time 2D pose estimation</a:t>
            </a:r>
          </a:p>
        </p:txBody>
      </p:sp>
      <p:sp>
        <p:nvSpPr>
          <p:cNvPr id="6" name="TextBox 5"/>
          <p:cNvSpPr txBox="1"/>
          <p:nvPr/>
        </p:nvSpPr>
        <p:spPr>
          <a:xfrm>
            <a:off x="1463040" y="7902882"/>
            <a:ext cx="1127664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3600" dirty="0" smtClean="0">
                <a:solidFill>
                  <a:schemeClr val="accent1">
                    <a:lumMod val="75000"/>
                  </a:schemeClr>
                </a:solidFill>
                <a:effectLst/>
              </a:rPr>
              <a:t>Learning human pose: surveillance application</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3600" dirty="0" smtClean="0">
                <a:solidFill>
                  <a:schemeClr val="accent1">
                    <a:lumMod val="75000"/>
                  </a:schemeClr>
                </a:solidFill>
                <a:effectLst/>
              </a:rPr>
              <a:t>and sports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al-time 2D pose estimation"/>
          <p:cNvSpPr txBox="1">
            <a:spLocks noGrp="1"/>
          </p:cNvSpPr>
          <p:nvPr>
            <p:ph type="title"/>
          </p:nvPr>
        </p:nvSpPr>
        <p:spPr>
          <a:prstGeom prst="rect">
            <a:avLst/>
          </a:prstGeom>
        </p:spPr>
        <p:txBody>
          <a:bodyPr/>
          <a:lstStyle/>
          <a:p>
            <a:r>
              <a:t>Real-time 2D pose estimation</a:t>
            </a:r>
          </a:p>
        </p:txBody>
      </p:sp>
      <p:sp>
        <p:nvSpPr>
          <p:cNvPr id="6" name="TextBox 5"/>
          <p:cNvSpPr txBox="1"/>
          <p:nvPr/>
        </p:nvSpPr>
        <p:spPr>
          <a:xfrm>
            <a:off x="1463040" y="8179880"/>
            <a:ext cx="1127664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3600" dirty="0" smtClean="0">
                <a:solidFill>
                  <a:schemeClr val="accent1">
                    <a:lumMod val="75000"/>
                  </a:schemeClr>
                </a:solidFill>
                <a:effectLst/>
              </a:rPr>
              <a:t>Learn image labelling by parts</a:t>
            </a:r>
          </a:p>
        </p:txBody>
      </p:sp>
      <p:pic>
        <p:nvPicPr>
          <p:cNvPr id="7" name="labels.jpg" descr="labels.jpg"/>
          <p:cNvPicPr>
            <a:picLocks noGrp="1"/>
          </p:cNvPicPr>
          <p:nvPr>
            <p:ph type="pic" idx="13"/>
          </p:nvPr>
        </p:nvPicPr>
        <p:blipFill>
          <a:blip r:embed="rId2">
            <a:extLst/>
          </a:blip>
          <a:stretch>
            <a:fillRect/>
          </a:stretch>
        </p:blipFill>
        <p:spPr>
          <a:xfrm>
            <a:off x="3063144" y="2249405"/>
            <a:ext cx="7344506" cy="5364245"/>
          </a:xfrm>
          <a:prstGeom prst="rect">
            <a:avLst/>
          </a:prstGeom>
        </p:spPr>
      </p:pic>
    </p:spTree>
    <p:extLst>
      <p:ext uri="{BB962C8B-B14F-4D97-AF65-F5344CB8AC3E}">
        <p14:creationId xmlns:p14="http://schemas.microsoft.com/office/powerpoint/2010/main" val="196271045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Real-time 2D pose estimation"/>
          <p:cNvSpPr txBox="1">
            <a:spLocks noGrp="1"/>
          </p:cNvSpPr>
          <p:nvPr>
            <p:ph type="title"/>
          </p:nvPr>
        </p:nvSpPr>
        <p:spPr>
          <a:prstGeom prst="rect">
            <a:avLst/>
          </a:prstGeom>
        </p:spPr>
        <p:txBody>
          <a:bodyPr/>
          <a:lstStyle/>
          <a:p>
            <a:r>
              <a:rPr lang="en-AU" sz="6600" dirty="0"/>
              <a:t>Cucumber sorting by Japanese farmer</a:t>
            </a:r>
            <a:endParaRPr dirty="0"/>
          </a:p>
        </p:txBody>
      </p:sp>
      <p:pic>
        <p:nvPicPr>
          <p:cNvPr id="8" name="cucumber-farmer-9.png" descr="cucumber-farmer-9.png"/>
          <p:cNvPicPr>
            <a:picLocks noGrp="1"/>
          </p:cNvPicPr>
          <p:nvPr>
            <p:ph type="pic" idx="13"/>
          </p:nvPr>
        </p:nvPicPr>
        <p:blipFill>
          <a:blip r:embed="rId2">
            <a:extLst/>
          </a:blip>
          <a:stretch>
            <a:fillRect/>
          </a:stretch>
        </p:blipFill>
        <p:spPr>
          <a:xfrm>
            <a:off x="2157660" y="3430577"/>
            <a:ext cx="9546660" cy="5199615"/>
          </a:xfrm>
          <a:prstGeom prst="rect">
            <a:avLst/>
          </a:prstGeom>
        </p:spPr>
      </p:pic>
    </p:spTree>
    <p:extLst>
      <p:ext uri="{BB962C8B-B14F-4D97-AF65-F5344CB8AC3E}">
        <p14:creationId xmlns:p14="http://schemas.microsoft.com/office/powerpoint/2010/main" val="34139303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Google sunroof.png" descr="Google sunroof.png"/>
          <p:cNvPicPr>
            <a:picLocks noGrp="1"/>
          </p:cNvPicPr>
          <p:nvPr>
            <p:ph type="pic" sz="half" idx="13"/>
          </p:nvPr>
        </p:nvPicPr>
        <p:blipFill>
          <a:blip r:embed="rId3">
            <a:extLst/>
          </a:blip>
          <a:stretch>
            <a:fillRect/>
          </a:stretch>
        </p:blipFill>
        <p:spPr>
          <a:xfrm>
            <a:off x="2385784" y="2876112"/>
            <a:ext cx="9318536" cy="3953510"/>
          </a:xfrm>
          <a:prstGeom prst="rect">
            <a:avLst/>
          </a:prstGeom>
        </p:spPr>
      </p:pic>
      <p:sp>
        <p:nvSpPr>
          <p:cNvPr id="160" name="Google sunroof"/>
          <p:cNvSpPr txBox="1">
            <a:spLocks noGrp="1"/>
          </p:cNvSpPr>
          <p:nvPr>
            <p:ph type="title"/>
          </p:nvPr>
        </p:nvSpPr>
        <p:spPr>
          <a:prstGeom prst="rect">
            <a:avLst/>
          </a:prstGeom>
        </p:spPr>
        <p:txBody>
          <a:bodyPr/>
          <a:lstStyle/>
          <a:p>
            <a:r>
              <a:t>Google sunroof</a:t>
            </a:r>
          </a:p>
        </p:txBody>
      </p:sp>
      <p:sp>
        <p:nvSpPr>
          <p:cNvPr id="161" name="Personalised solar savings estimator, powered by Google Earth imagery"/>
          <p:cNvSpPr txBox="1">
            <a:spLocks noGrp="1"/>
          </p:cNvSpPr>
          <p:nvPr>
            <p:ph type="body" sz="half" idx="1"/>
          </p:nvPr>
        </p:nvSpPr>
        <p:spPr>
          <a:xfrm>
            <a:off x="835254" y="7429932"/>
            <a:ext cx="11656304" cy="1530973"/>
          </a:xfrm>
          <a:prstGeom prst="rect">
            <a:avLst/>
          </a:prstGeom>
        </p:spPr>
        <p:txBody>
          <a:bodyPr>
            <a:normAutofit fontScale="85000" lnSpcReduction="20000"/>
          </a:bodyPr>
          <a:lstStyle>
            <a:lvl1pPr>
              <a:buBlip>
                <a:blip r:embed="rId4"/>
              </a:buBlip>
            </a:lvl1pPr>
          </a:lstStyle>
          <a:p>
            <a:pPr>
              <a:buFont typeface="Arial" panose="020B0604020202020204" pitchFamily="34" charset="0"/>
              <a:buChar char="•"/>
            </a:pPr>
            <a:r>
              <a:rPr sz="2600" dirty="0" smtClean="0">
                <a:latin typeface="Arial" panose="020B0604020202020204" pitchFamily="34" charset="0"/>
                <a:cs typeface="Arial" panose="020B0604020202020204" pitchFamily="34" charset="0"/>
              </a:rPr>
              <a:t>Personalized </a:t>
            </a:r>
            <a:r>
              <a:rPr sz="2600" dirty="0">
                <a:latin typeface="Arial" panose="020B0604020202020204" pitchFamily="34" charset="0"/>
                <a:cs typeface="Arial" panose="020B0604020202020204" pitchFamily="34" charset="0"/>
              </a:rPr>
              <a:t>solar savings estimator, powered by Google Earth </a:t>
            </a:r>
            <a:r>
              <a:rPr sz="2600" dirty="0" smtClean="0">
                <a:latin typeface="Arial" panose="020B0604020202020204" pitchFamily="34" charset="0"/>
                <a:cs typeface="Arial" panose="020B0604020202020204" pitchFamily="34" charset="0"/>
              </a:rPr>
              <a:t>imagery</a:t>
            </a:r>
            <a:endParaRPr lang="en-AU" sz="2600" dirty="0">
              <a:latin typeface="Arial" panose="020B0604020202020204" pitchFamily="34" charset="0"/>
              <a:cs typeface="Arial" panose="020B0604020202020204" pitchFamily="34" charset="0"/>
            </a:endParaRPr>
          </a:p>
          <a:p>
            <a:pPr>
              <a:buFont typeface="Arial" panose="020B0604020202020204" pitchFamily="34" charset="0"/>
              <a:buChar char="•"/>
            </a:pPr>
            <a:r>
              <a:rPr lang="en-AU" sz="2600" dirty="0" smtClean="0">
                <a:latin typeface="Arial" panose="020B0604020202020204" pitchFamily="34" charset="0"/>
                <a:cs typeface="Arial" panose="020B0604020202020204" pitchFamily="34" charset="0"/>
              </a:rPr>
              <a:t>Same type of technologies for estimating housing price</a:t>
            </a:r>
          </a:p>
          <a:p>
            <a:pPr>
              <a:buFont typeface="Arial" panose="020B0604020202020204" pitchFamily="34" charset="0"/>
              <a:buChar char="•"/>
            </a:pPr>
            <a:r>
              <a:rPr lang="en-AU" sz="2600" dirty="0" smtClean="0">
                <a:solidFill>
                  <a:schemeClr val="accent1"/>
                </a:solidFill>
                <a:latin typeface="Arial" panose="020B0604020202020204" pitchFamily="34" charset="0"/>
                <a:cs typeface="Arial" panose="020B0604020202020204" pitchFamily="34" charset="0"/>
              </a:rPr>
              <a:t>Can you think about another good application of house size detection on Google earth images?</a:t>
            </a:r>
            <a:endParaRPr sz="2600" dirty="0">
              <a:solidFill>
                <a:schemeClr val="accent1"/>
              </a:solidFill>
              <a:latin typeface="Arial" panose="020B0604020202020204" pitchFamily="34" charset="0"/>
              <a:cs typeface="Arial" panose="020B0604020202020204" pitchFamily="34" charset="0"/>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74750" y="5768340"/>
            <a:ext cx="11241527" cy="1292662"/>
          </a:xfrm>
          <a:prstGeom prst="rect">
            <a:avLst/>
          </a:prstGeom>
        </p:spPr>
        <p:txBody>
          <a:bodyPr wrap="square">
            <a:spAutoFit/>
          </a:bodyPr>
          <a:lstStyle/>
          <a:p>
            <a:endParaRPr lang="en-AU" sz="3600" dirty="0" smtClean="0">
              <a:solidFill>
                <a:schemeClr val="tx1"/>
              </a:solidFill>
              <a:effectLst/>
            </a:endParaRPr>
          </a:p>
          <a:p>
            <a:r>
              <a:rPr lang="en-AU" dirty="0" smtClean="0">
                <a:effectLst/>
              </a:rPr>
              <a:t> </a:t>
            </a:r>
            <a:endParaRPr lang="en-AU" dirty="0">
              <a:effectLst/>
            </a:endParaRPr>
          </a:p>
        </p:txBody>
      </p:sp>
      <p:sp>
        <p:nvSpPr>
          <p:cNvPr id="10" name="Automated natural language processing to SQL queries translation"/>
          <p:cNvSpPr txBox="1">
            <a:spLocks noGrp="1"/>
          </p:cNvSpPr>
          <p:nvPr>
            <p:ph type="title"/>
          </p:nvPr>
        </p:nvSpPr>
        <p:spPr>
          <a:xfrm>
            <a:off x="1463040" y="975360"/>
            <a:ext cx="10241280" cy="2113280"/>
          </a:xfrm>
          <a:prstGeom prst="rect">
            <a:avLst/>
          </a:prstGeom>
        </p:spPr>
        <p:txBody>
          <a:bodyPr>
            <a:normAutofit/>
          </a:bodyPr>
          <a:lstStyle>
            <a:lvl1pPr defTabSz="443991">
              <a:defRPr sz="5472">
                <a:effectLst>
                  <a:outerShdw blurRad="38608" dist="28956" dir="5400000" rotWithShape="0">
                    <a:srgbClr val="000000"/>
                  </a:outerShdw>
                </a:effectLst>
              </a:defRPr>
            </a:lvl1pPr>
          </a:lstStyle>
          <a:p>
            <a:r>
              <a:rPr lang="en-AU" sz="4000" dirty="0">
                <a:solidFill>
                  <a:schemeClr val="accent1">
                    <a:lumMod val="60000"/>
                    <a:lumOff val="40000"/>
                  </a:schemeClr>
                </a:solidFill>
                <a:effectLst/>
              </a:rPr>
              <a:t>UTS::Deep Learning</a:t>
            </a:r>
            <a:br>
              <a:rPr lang="en-AU" sz="4000" dirty="0">
                <a:solidFill>
                  <a:schemeClr val="accent1">
                    <a:lumMod val="60000"/>
                    <a:lumOff val="40000"/>
                  </a:schemeClr>
                </a:solidFill>
                <a:effectLst/>
              </a:rPr>
            </a:br>
            <a:r>
              <a:rPr sz="4000" dirty="0" smtClean="0">
                <a:effectLst/>
                <a:latin typeface="Arial" panose="020B0604020202020204" pitchFamily="34" charset="0"/>
                <a:cs typeface="Arial" panose="020B0604020202020204" pitchFamily="34" charset="0"/>
              </a:rPr>
              <a:t>Automated </a:t>
            </a:r>
            <a:r>
              <a:rPr lang="en-AU" sz="4000" dirty="0" smtClean="0">
                <a:effectLst/>
                <a:latin typeface="Arial" panose="020B0604020202020204" pitchFamily="34" charset="0"/>
                <a:cs typeface="Arial" panose="020B0604020202020204" pitchFamily="34" charset="0"/>
              </a:rPr>
              <a:t>Job Ad Generator</a:t>
            </a:r>
            <a:endParaRPr sz="4000" dirty="0">
              <a:effectLst/>
              <a:latin typeface="Arial" panose="020B0604020202020204" pitchFamily="34" charset="0"/>
              <a:cs typeface="Arial" panose="020B0604020202020204" pitchFamily="34" charset="0"/>
            </a:endParaRPr>
          </a:p>
        </p:txBody>
      </p:sp>
      <p:pic>
        <p:nvPicPr>
          <p:cNvPr id="8" name="Screen Shot 2018-01-03 at 7.12.56 pm.png" descr="Screen Shot 2018-01-03 at 7.12.56 pm.png"/>
          <p:cNvPicPr>
            <a:picLocks/>
          </p:cNvPicPr>
          <p:nvPr/>
        </p:nvPicPr>
        <p:blipFill>
          <a:blip r:embed="rId3">
            <a:extLst/>
          </a:blip>
          <a:stretch>
            <a:fillRect/>
          </a:stretch>
        </p:blipFill>
        <p:spPr>
          <a:xfrm>
            <a:off x="2320684" y="2163028"/>
            <a:ext cx="9447666" cy="3768495"/>
          </a:xfrm>
          <a:prstGeom prst="rect">
            <a:avLst/>
          </a:prstGeom>
          <a:ln w="9525">
            <a:round/>
          </a:ln>
        </p:spPr>
      </p:pic>
      <p:sp>
        <p:nvSpPr>
          <p:cNvPr id="4" name="Rectangle 3"/>
          <p:cNvSpPr/>
          <p:nvPr/>
        </p:nvSpPr>
        <p:spPr>
          <a:xfrm>
            <a:off x="3938576" y="6637418"/>
            <a:ext cx="6502400" cy="1231106"/>
          </a:xfrm>
          <a:prstGeom prst="rect">
            <a:avLst/>
          </a:prstGeom>
        </p:spPr>
        <p:txBody>
          <a:bodyPr>
            <a:spAutoFit/>
          </a:bodyPr>
          <a:lstStyle/>
          <a:p>
            <a:r>
              <a:rPr lang="en-AU" sz="3200" dirty="0">
                <a:effectLst/>
                <a:hlinkClick r:id="rId4"/>
              </a:rPr>
              <a:t>http://www.ridll.com/jobgenerator</a:t>
            </a:r>
            <a:r>
              <a:rPr lang="en-AU" sz="3200" dirty="0" smtClean="0">
                <a:effectLst/>
                <a:hlinkClick r:id="rId4"/>
              </a:rPr>
              <a:t>/</a:t>
            </a:r>
            <a:endParaRPr lang="en-AU" sz="3200" dirty="0" smtClean="0">
              <a:effectLst/>
            </a:endParaRPr>
          </a:p>
          <a:p>
            <a:endParaRPr lang="en-AU" dirty="0" smtClean="0">
              <a:effectLst/>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Screen Shot 2018-01-08 at 6.10.11 am.png" descr="Screen Shot 2018-01-08 at 6.10.11 am.png"/>
          <p:cNvPicPr>
            <a:picLocks noGrp="1"/>
          </p:cNvPicPr>
          <p:nvPr>
            <p:ph type="pic" sz="half" idx="13"/>
          </p:nvPr>
        </p:nvPicPr>
        <p:blipFill>
          <a:blip r:embed="rId3">
            <a:extLst/>
          </a:blip>
          <a:stretch>
            <a:fillRect/>
          </a:stretch>
        </p:blipFill>
        <p:spPr>
          <a:xfrm>
            <a:off x="1418075" y="2529650"/>
            <a:ext cx="5397501" cy="3091559"/>
          </a:xfrm>
          <a:prstGeom prst="rect">
            <a:avLst/>
          </a:prstGeom>
        </p:spPr>
      </p:pic>
      <p:grpSp>
        <p:nvGrpSpPr>
          <p:cNvPr id="177" name="forehand.png"/>
          <p:cNvGrpSpPr/>
          <p:nvPr/>
        </p:nvGrpSpPr>
        <p:grpSpPr>
          <a:xfrm>
            <a:off x="7018776" y="2529650"/>
            <a:ext cx="5397501" cy="3091559"/>
            <a:chOff x="0" y="0"/>
            <a:chExt cx="5397500" cy="3091557"/>
          </a:xfrm>
        </p:grpSpPr>
        <p:pic>
          <p:nvPicPr>
            <p:cNvPr id="176" name="forehand.png" descr="forehand.png"/>
            <p:cNvPicPr>
              <a:picLocks noChangeAspect="1"/>
            </p:cNvPicPr>
            <p:nvPr/>
          </p:nvPicPr>
          <p:blipFill>
            <a:blip r:embed="rId4">
              <a:extLst/>
            </a:blip>
            <a:srcRect l="1234" r="1234"/>
            <a:stretch>
              <a:fillRect/>
            </a:stretch>
          </p:blipFill>
          <p:spPr>
            <a:xfrm>
              <a:off x="190500" y="190500"/>
              <a:ext cx="5016500" cy="2685158"/>
            </a:xfrm>
            <a:prstGeom prst="rect">
              <a:avLst/>
            </a:prstGeom>
            <a:ln>
              <a:noFill/>
            </a:ln>
            <a:effectLst/>
          </p:spPr>
        </p:pic>
        <p:pic>
          <p:nvPicPr>
            <p:cNvPr id="175" name="forehand.png" descr="forehand.png"/>
            <p:cNvPicPr>
              <a:picLocks/>
            </p:cNvPicPr>
            <p:nvPr/>
          </p:nvPicPr>
          <p:blipFill>
            <a:blip r:embed="rId5">
              <a:extLst/>
            </a:blip>
            <a:stretch>
              <a:fillRect/>
            </a:stretch>
          </p:blipFill>
          <p:spPr>
            <a:xfrm>
              <a:off x="0" y="0"/>
              <a:ext cx="5397500" cy="3091558"/>
            </a:xfrm>
            <a:prstGeom prst="rect">
              <a:avLst/>
            </a:prstGeom>
            <a:effectLst/>
          </p:spPr>
        </p:pic>
      </p:grpSp>
      <p:sp>
        <p:nvSpPr>
          <p:cNvPr id="2" name="Rectangle 1"/>
          <p:cNvSpPr/>
          <p:nvPr/>
        </p:nvSpPr>
        <p:spPr>
          <a:xfrm>
            <a:off x="1174750" y="5768340"/>
            <a:ext cx="11241527" cy="3754874"/>
          </a:xfrm>
          <a:prstGeom prst="rect">
            <a:avLst/>
          </a:prstGeom>
        </p:spPr>
        <p:txBody>
          <a:bodyPr wrap="square">
            <a:spAutoFit/>
          </a:bodyPr>
          <a:lstStyle/>
          <a:p>
            <a:pPr marL="571500" indent="-571500">
              <a:buFont typeface="Arial" panose="020B0604020202020204" pitchFamily="34" charset="0"/>
              <a:buChar char="•"/>
            </a:pPr>
            <a:r>
              <a:rPr lang="en-AU" sz="3200" dirty="0" smtClean="0">
                <a:solidFill>
                  <a:schemeClr val="tx1"/>
                </a:solidFill>
                <a:effectLst/>
              </a:rPr>
              <a:t>Recognize </a:t>
            </a:r>
            <a:r>
              <a:rPr lang="en-AU" sz="3200" dirty="0">
                <a:solidFill>
                  <a:schemeClr val="tx1"/>
                </a:solidFill>
                <a:effectLst/>
              </a:rPr>
              <a:t>4 given action sequences in </a:t>
            </a:r>
            <a:r>
              <a:rPr lang="en-AU" sz="3200" dirty="0" smtClean="0">
                <a:solidFill>
                  <a:schemeClr val="tx1"/>
                </a:solidFill>
                <a:effectLst/>
              </a:rPr>
              <a:t>tennis</a:t>
            </a:r>
            <a:endParaRPr lang="en-AU" sz="3200" dirty="0" smtClean="0">
              <a:effectLst/>
              <a:hlinkClick r:id="rId6"/>
            </a:endParaRPr>
          </a:p>
          <a:p>
            <a:r>
              <a:rPr lang="en-AU" sz="3200" dirty="0" smtClean="0">
                <a:effectLst/>
                <a:hlinkClick r:id="rId6"/>
              </a:rPr>
              <a:t>https</a:t>
            </a:r>
            <a:r>
              <a:rPr lang="en-AU" sz="3200" dirty="0">
                <a:effectLst/>
                <a:hlinkClick r:id="rId6"/>
              </a:rPr>
              <a:t>://</a:t>
            </a:r>
            <a:r>
              <a:rPr lang="en-AU" sz="3200" dirty="0" smtClean="0">
                <a:effectLst/>
                <a:hlinkClick r:id="rId6"/>
              </a:rPr>
              <a:t>www.youtube.com/watch?v=MWAeBWFcWbg</a:t>
            </a:r>
            <a:endParaRPr lang="en-AU" sz="3200" dirty="0" smtClean="0">
              <a:effectLst/>
            </a:endParaRPr>
          </a:p>
          <a:p>
            <a:endParaRPr lang="en-AU" sz="3200" dirty="0">
              <a:effectLst/>
            </a:endParaRPr>
          </a:p>
          <a:p>
            <a:pPr marL="571500" indent="-571500">
              <a:buFont typeface="Arial" panose="020B0604020202020204" pitchFamily="34" charset="0"/>
              <a:buChar char="•"/>
            </a:pPr>
            <a:r>
              <a:rPr lang="en-AU" sz="3200" dirty="0" smtClean="0">
                <a:solidFill>
                  <a:schemeClr val="tx1"/>
                </a:solidFill>
                <a:effectLst/>
              </a:rPr>
              <a:t>a new version:</a:t>
            </a:r>
          </a:p>
          <a:p>
            <a:r>
              <a:rPr lang="en-AU" sz="3200" dirty="0" smtClean="0">
                <a:solidFill>
                  <a:schemeClr val="tx1"/>
                </a:solidFill>
                <a:effectLst/>
                <a:hlinkClick r:id="rId7"/>
              </a:rPr>
              <a:t>https</a:t>
            </a:r>
            <a:r>
              <a:rPr lang="en-AU" sz="3200" dirty="0">
                <a:solidFill>
                  <a:schemeClr val="tx1"/>
                </a:solidFill>
                <a:effectLst/>
                <a:hlinkClick r:id="rId7"/>
              </a:rPr>
              <a:t>://</a:t>
            </a:r>
            <a:r>
              <a:rPr lang="en-AU" sz="3200" dirty="0" smtClean="0">
                <a:solidFill>
                  <a:schemeClr val="tx1"/>
                </a:solidFill>
                <a:effectLst/>
                <a:hlinkClick r:id="rId7"/>
              </a:rPr>
              <a:t>www.youtube.com/channel/UChLPFBeNlA0arPTrCor3tTg</a:t>
            </a:r>
            <a:endParaRPr lang="en-AU" sz="3200" dirty="0" smtClean="0">
              <a:solidFill>
                <a:schemeClr val="tx1"/>
              </a:solidFill>
              <a:effectLst/>
            </a:endParaRPr>
          </a:p>
          <a:p>
            <a:endParaRPr lang="en-AU" sz="3600" dirty="0" smtClean="0">
              <a:solidFill>
                <a:schemeClr val="tx1"/>
              </a:solidFill>
              <a:effectLst/>
            </a:endParaRPr>
          </a:p>
          <a:p>
            <a:r>
              <a:rPr lang="en-AU" dirty="0" smtClean="0">
                <a:effectLst/>
              </a:rPr>
              <a:t> </a:t>
            </a:r>
            <a:endParaRPr lang="en-AU" dirty="0">
              <a:effectLst/>
            </a:endParaRPr>
          </a:p>
        </p:txBody>
      </p:sp>
      <p:sp>
        <p:nvSpPr>
          <p:cNvPr id="10" name="Automated natural language processing to SQL queries translation"/>
          <p:cNvSpPr txBox="1">
            <a:spLocks noGrp="1"/>
          </p:cNvSpPr>
          <p:nvPr>
            <p:ph type="title"/>
          </p:nvPr>
        </p:nvSpPr>
        <p:spPr>
          <a:xfrm>
            <a:off x="1463040" y="975360"/>
            <a:ext cx="10241280" cy="2113280"/>
          </a:xfrm>
          <a:prstGeom prst="rect">
            <a:avLst/>
          </a:prstGeom>
        </p:spPr>
        <p:txBody>
          <a:bodyPr>
            <a:normAutofit/>
          </a:bodyPr>
          <a:lstStyle>
            <a:lvl1pPr defTabSz="443991">
              <a:defRPr sz="5472">
                <a:effectLst>
                  <a:outerShdw blurRad="38608" dist="28956" dir="5400000" rotWithShape="0">
                    <a:srgbClr val="000000"/>
                  </a:outerShdw>
                </a:effectLst>
              </a:defRPr>
            </a:lvl1pPr>
          </a:lstStyle>
          <a:p>
            <a:r>
              <a:rPr lang="en-AU" sz="4000" dirty="0">
                <a:solidFill>
                  <a:schemeClr val="accent1">
                    <a:lumMod val="60000"/>
                    <a:lumOff val="40000"/>
                  </a:schemeClr>
                </a:solidFill>
                <a:effectLst/>
              </a:rPr>
              <a:t>UTS::Deep Learning</a:t>
            </a:r>
            <a:br>
              <a:rPr lang="en-AU" sz="4000" dirty="0">
                <a:solidFill>
                  <a:schemeClr val="accent1">
                    <a:lumMod val="60000"/>
                    <a:lumOff val="40000"/>
                  </a:schemeClr>
                </a:solidFill>
                <a:effectLst/>
              </a:rPr>
            </a:br>
            <a:r>
              <a:rPr sz="4000" dirty="0" smtClean="0">
                <a:effectLst/>
                <a:latin typeface="Arial" panose="020B0604020202020204" pitchFamily="34" charset="0"/>
                <a:cs typeface="Arial" panose="020B0604020202020204" pitchFamily="34" charset="0"/>
              </a:rPr>
              <a:t>Automated </a:t>
            </a:r>
            <a:r>
              <a:rPr lang="en-AU" sz="4000" dirty="0" smtClean="0">
                <a:effectLst/>
                <a:latin typeface="Arial" panose="020B0604020202020204" pitchFamily="34" charset="0"/>
                <a:cs typeface="Arial" panose="020B0604020202020204" pitchFamily="34" charset="0"/>
              </a:rPr>
              <a:t>Sports action recognition</a:t>
            </a:r>
            <a:endParaRPr sz="400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677803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You hear about AI every day…</a:t>
            </a:r>
          </a:p>
        </p:txBody>
      </p:sp>
      <p:sp>
        <p:nvSpPr>
          <p:cNvPr id="3" name="Content Placeholder 2"/>
          <p:cNvSpPr>
            <a:spLocks noGrp="1"/>
          </p:cNvSpPr>
          <p:nvPr>
            <p:ph idx="1"/>
          </p:nvPr>
        </p:nvSpPr>
        <p:spPr/>
        <p:txBody>
          <a:bodyPr/>
          <a:lstStyle/>
          <a:p>
            <a:endParaRPr lang="en-AU"/>
          </a:p>
        </p:txBody>
      </p:sp>
      <p:pic>
        <p:nvPicPr>
          <p:cNvPr id="4" name="Picture 3"/>
          <p:cNvPicPr>
            <a:picLocks noChangeAspect="1"/>
          </p:cNvPicPr>
          <p:nvPr/>
        </p:nvPicPr>
        <p:blipFill>
          <a:blip r:embed="rId2"/>
          <a:stretch>
            <a:fillRect/>
          </a:stretch>
        </p:blipFill>
        <p:spPr>
          <a:xfrm>
            <a:off x="6190143" y="2384929"/>
            <a:ext cx="5972175" cy="3352800"/>
          </a:xfrm>
          <a:prstGeom prst="rect">
            <a:avLst/>
          </a:prstGeom>
        </p:spPr>
      </p:pic>
      <p:pic>
        <p:nvPicPr>
          <p:cNvPr id="5" name="Picture 4"/>
          <p:cNvPicPr>
            <a:picLocks noChangeAspect="1"/>
          </p:cNvPicPr>
          <p:nvPr/>
        </p:nvPicPr>
        <p:blipFill>
          <a:blip r:embed="rId3"/>
          <a:stretch>
            <a:fillRect/>
          </a:stretch>
        </p:blipFill>
        <p:spPr>
          <a:xfrm>
            <a:off x="1191358" y="6213420"/>
            <a:ext cx="4286250" cy="2371725"/>
          </a:xfrm>
          <a:prstGeom prst="rect">
            <a:avLst/>
          </a:prstGeom>
        </p:spPr>
      </p:pic>
      <p:pic>
        <p:nvPicPr>
          <p:cNvPr id="6" name="Picture 5"/>
          <p:cNvPicPr>
            <a:picLocks noChangeAspect="1"/>
          </p:cNvPicPr>
          <p:nvPr/>
        </p:nvPicPr>
        <p:blipFill>
          <a:blip r:embed="rId4"/>
          <a:stretch>
            <a:fillRect/>
          </a:stretch>
        </p:blipFill>
        <p:spPr>
          <a:xfrm>
            <a:off x="7476100" y="6319475"/>
            <a:ext cx="4741300" cy="3114610"/>
          </a:xfrm>
          <a:prstGeom prst="rect">
            <a:avLst/>
          </a:prstGeom>
        </p:spPr>
      </p:pic>
      <p:pic>
        <p:nvPicPr>
          <p:cNvPr id="7" name="Picture 6"/>
          <p:cNvPicPr>
            <a:picLocks noChangeAspect="1"/>
          </p:cNvPicPr>
          <p:nvPr/>
        </p:nvPicPr>
        <p:blipFill>
          <a:blip r:embed="rId5"/>
          <a:stretch>
            <a:fillRect/>
          </a:stretch>
        </p:blipFill>
        <p:spPr>
          <a:xfrm>
            <a:off x="1314001" y="2384929"/>
            <a:ext cx="4301992" cy="2281664"/>
          </a:xfrm>
          <a:prstGeom prst="rect">
            <a:avLst/>
          </a:prstGeom>
        </p:spPr>
      </p:pic>
    </p:spTree>
    <p:extLst>
      <p:ext uri="{BB962C8B-B14F-4D97-AF65-F5344CB8AC3E}">
        <p14:creationId xmlns:p14="http://schemas.microsoft.com/office/powerpoint/2010/main" val="1864634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 name="Screen Shot 2018-01-08 at 6.25.39 am.png" descr="Screen Shot 2018-01-08 at 6.25.39 am.png"/>
          <p:cNvPicPr>
            <a:picLocks noGrp="1"/>
          </p:cNvPicPr>
          <p:nvPr>
            <p:ph type="pic" sz="half" idx="13"/>
          </p:nvPr>
        </p:nvPicPr>
        <p:blipFill>
          <a:blip r:embed="rId2">
            <a:extLst/>
          </a:blip>
          <a:srcRect l="225" r="225"/>
          <a:stretch>
            <a:fillRect/>
          </a:stretch>
        </p:blipFill>
        <p:spPr>
          <a:xfrm>
            <a:off x="6265304" y="2953627"/>
            <a:ext cx="5016500" cy="5715000"/>
          </a:xfrm>
          <a:prstGeom prst="rect">
            <a:avLst/>
          </a:prstGeom>
        </p:spPr>
      </p:pic>
      <p:sp>
        <p:nvSpPr>
          <p:cNvPr id="182" name="Automated natural language processing to SQL queries translation"/>
          <p:cNvSpPr txBox="1">
            <a:spLocks noGrp="1"/>
          </p:cNvSpPr>
          <p:nvPr>
            <p:ph type="title"/>
          </p:nvPr>
        </p:nvSpPr>
        <p:spPr>
          <a:prstGeom prst="rect">
            <a:avLst/>
          </a:prstGeom>
        </p:spPr>
        <p:txBody>
          <a:bodyPr>
            <a:normAutofit/>
          </a:bodyPr>
          <a:lstStyle>
            <a:lvl1pPr defTabSz="443991">
              <a:defRPr sz="5472">
                <a:effectLst>
                  <a:outerShdw blurRad="38608" dist="28956" dir="5400000" rotWithShape="0">
                    <a:srgbClr val="000000"/>
                  </a:outerShdw>
                </a:effectLst>
              </a:defRPr>
            </a:lvl1pPr>
          </a:lstStyle>
          <a:p>
            <a:r>
              <a:rPr lang="en-AU" sz="4000" dirty="0">
                <a:solidFill>
                  <a:schemeClr val="accent1">
                    <a:lumMod val="60000"/>
                    <a:lumOff val="40000"/>
                  </a:schemeClr>
                </a:solidFill>
                <a:effectLst/>
              </a:rPr>
              <a:t>UTS::Deep Learning</a:t>
            </a:r>
            <a:br>
              <a:rPr lang="en-AU" sz="4000" dirty="0">
                <a:solidFill>
                  <a:schemeClr val="accent1">
                    <a:lumMod val="60000"/>
                    <a:lumOff val="40000"/>
                  </a:schemeClr>
                </a:solidFill>
                <a:effectLst/>
              </a:rPr>
            </a:br>
            <a:r>
              <a:rPr sz="4000" dirty="0" smtClean="0">
                <a:effectLst/>
                <a:latin typeface="Arial" panose="020B0604020202020204" pitchFamily="34" charset="0"/>
                <a:cs typeface="Arial" panose="020B0604020202020204" pitchFamily="34" charset="0"/>
              </a:rPr>
              <a:t>Automated </a:t>
            </a:r>
            <a:r>
              <a:rPr sz="4000" dirty="0">
                <a:effectLst/>
                <a:latin typeface="Arial" panose="020B0604020202020204" pitchFamily="34" charset="0"/>
                <a:cs typeface="Arial" panose="020B0604020202020204" pitchFamily="34" charset="0"/>
              </a:rPr>
              <a:t>natural language processing to SQL queries translation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Screen Shot 2018-01-08 at 6.42.49 am.png" descr="Screen Shot 2018-01-08 at 6.42.49 am.png"/>
          <p:cNvPicPr>
            <a:picLocks noGrp="1"/>
          </p:cNvPicPr>
          <p:nvPr>
            <p:ph type="pic" sz="half" idx="13"/>
          </p:nvPr>
        </p:nvPicPr>
        <p:blipFill>
          <a:blip r:embed="rId3">
            <a:extLst/>
          </a:blip>
          <a:stretch>
            <a:fillRect/>
          </a:stretch>
        </p:blipFill>
        <p:spPr>
          <a:xfrm>
            <a:off x="6729000" y="2923099"/>
            <a:ext cx="5768181" cy="6242624"/>
          </a:xfrm>
          <a:prstGeom prst="rect">
            <a:avLst/>
          </a:prstGeom>
        </p:spPr>
      </p:pic>
      <p:sp>
        <p:nvSpPr>
          <p:cNvPr id="186" name="The impact AI/ML/DL will have on jobs in the future"/>
          <p:cNvSpPr txBox="1">
            <a:spLocks noGrp="1"/>
          </p:cNvSpPr>
          <p:nvPr>
            <p:ph type="title"/>
          </p:nvPr>
        </p:nvSpPr>
        <p:spPr>
          <a:prstGeom prst="rect">
            <a:avLst/>
          </a:prstGeom>
        </p:spPr>
        <p:txBody>
          <a:bodyPr/>
          <a:lstStyle/>
          <a:p>
            <a:r>
              <a:rPr dirty="0"/>
              <a:t>The impact AI/ML/DL will have on jobs in the future</a:t>
            </a:r>
          </a:p>
        </p:txBody>
      </p:sp>
      <p:sp>
        <p:nvSpPr>
          <p:cNvPr id="2" name="Rectangle 1"/>
          <p:cNvSpPr/>
          <p:nvPr/>
        </p:nvSpPr>
        <p:spPr>
          <a:xfrm>
            <a:off x="831850" y="3171190"/>
            <a:ext cx="5670550" cy="3662541"/>
          </a:xfrm>
          <a:prstGeom prst="rect">
            <a:avLst/>
          </a:prstGeom>
        </p:spPr>
        <p:txBody>
          <a:bodyPr wrap="square">
            <a:spAutoFit/>
          </a:bodyPr>
          <a:lstStyle/>
          <a:p>
            <a:r>
              <a:rPr lang="en-AU" sz="3200" dirty="0">
                <a:solidFill>
                  <a:schemeClr val="tx1"/>
                </a:solidFill>
                <a:effectLst/>
              </a:rPr>
              <a:t>Frey and Osborne 2014 report, Probability of computerisation of an occupation by </a:t>
            </a:r>
            <a:r>
              <a:rPr lang="en-AU" sz="3200" dirty="0" smtClean="0">
                <a:solidFill>
                  <a:schemeClr val="tx1"/>
                </a:solidFill>
                <a:effectLst/>
              </a:rPr>
              <a:t>AI</a:t>
            </a:r>
          </a:p>
          <a:p>
            <a:endParaRPr lang="en-AU" sz="3200" dirty="0">
              <a:solidFill>
                <a:schemeClr val="tx1"/>
              </a:solidFill>
              <a:effectLst/>
            </a:endParaRPr>
          </a:p>
          <a:p>
            <a:r>
              <a:rPr lang="en-AU" sz="2400" dirty="0">
                <a:solidFill>
                  <a:schemeClr val="tx1"/>
                </a:solidFill>
                <a:effectLst/>
                <a:hlinkClick r:id="rId4"/>
              </a:rPr>
              <a:t>https://</a:t>
            </a:r>
            <a:r>
              <a:rPr lang="en-AU" sz="2400" dirty="0" smtClean="0">
                <a:solidFill>
                  <a:schemeClr val="tx1"/>
                </a:solidFill>
                <a:effectLst/>
                <a:hlinkClick r:id="rId4"/>
              </a:rPr>
              <a:t>www.oxfordmartin.ox.ac.uk/downloads/academic/The_Future_of_Employment.pdf</a:t>
            </a:r>
            <a:endParaRPr lang="en-AU" sz="2400" dirty="0" smtClean="0">
              <a:solidFill>
                <a:schemeClr val="tx1"/>
              </a:solidFill>
              <a:effectLst/>
            </a:endParaRPr>
          </a:p>
          <a:p>
            <a:endParaRPr lang="en-AU" sz="3200" dirty="0">
              <a:solidFill>
                <a:schemeClr val="tx1"/>
              </a:solidFill>
              <a:effectLst/>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Screen Shot 2018-01-08 at 7.12.10 am.png" descr="Screen Shot 2018-01-08 at 7.12.10 am.png"/>
          <p:cNvPicPr>
            <a:picLocks noGrp="1"/>
          </p:cNvPicPr>
          <p:nvPr>
            <p:ph type="pic" sz="half" idx="13"/>
          </p:nvPr>
        </p:nvPicPr>
        <p:blipFill>
          <a:blip r:embed="rId3">
            <a:extLst/>
          </a:blip>
          <a:stretch>
            <a:fillRect/>
          </a:stretch>
        </p:blipFill>
        <p:spPr>
          <a:xfrm>
            <a:off x="1524000" y="2686050"/>
            <a:ext cx="4521200" cy="5384800"/>
          </a:xfrm>
          <a:prstGeom prst="rect">
            <a:avLst/>
          </a:prstGeom>
        </p:spPr>
      </p:pic>
      <p:sp>
        <p:nvSpPr>
          <p:cNvPr id="192" name="Is Australia prepared?"/>
          <p:cNvSpPr txBox="1">
            <a:spLocks noGrp="1"/>
          </p:cNvSpPr>
          <p:nvPr>
            <p:ph type="title"/>
          </p:nvPr>
        </p:nvSpPr>
        <p:spPr>
          <a:prstGeom prst="rect">
            <a:avLst/>
          </a:prstGeom>
        </p:spPr>
        <p:txBody>
          <a:bodyPr/>
          <a:lstStyle/>
          <a:p>
            <a:r>
              <a:rPr dirty="0"/>
              <a:t>Is Australia prepared</a:t>
            </a:r>
            <a:r>
              <a:rPr dirty="0" smtClean="0"/>
              <a:t>?</a:t>
            </a:r>
            <a:r>
              <a:rPr lang="en-AU" dirty="0" smtClean="0"/>
              <a:t> How about elsewhere?</a:t>
            </a:r>
            <a:endParaRPr dirty="0"/>
          </a:p>
        </p:txBody>
      </p:sp>
      <p:sp>
        <p:nvSpPr>
          <p:cNvPr id="193" name="http://www.abc.net.au/news/2017-08-08/australia-must-embrace-ai-revolution-alphabeta-report/8774044"/>
          <p:cNvSpPr txBox="1"/>
          <p:nvPr/>
        </p:nvSpPr>
        <p:spPr>
          <a:xfrm>
            <a:off x="1121740" y="8063347"/>
            <a:ext cx="4522316"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342900" indent="-342900" algn="l">
              <a:buFont typeface="Arial" panose="020B0604020202020204" pitchFamily="34" charset="0"/>
              <a:buChar char="•"/>
            </a:pPr>
            <a:r>
              <a:rPr sz="2000" dirty="0" smtClean="0">
                <a:solidFill>
                  <a:schemeClr val="accent1"/>
                </a:solidFill>
                <a:effectLst/>
                <a:latin typeface="Arial" panose="020B0604020202020204" pitchFamily="34" charset="0"/>
                <a:cs typeface="Arial" panose="020B0604020202020204" pitchFamily="34" charset="0"/>
              </a:rPr>
              <a:t>http</a:t>
            </a:r>
            <a:r>
              <a:rPr sz="2000" dirty="0">
                <a:solidFill>
                  <a:schemeClr val="accent1"/>
                </a:solidFill>
                <a:effectLst/>
                <a:latin typeface="Arial" panose="020B0604020202020204" pitchFamily="34" charset="0"/>
                <a:cs typeface="Arial" panose="020B0604020202020204" pitchFamily="34" charset="0"/>
              </a:rPr>
              <a:t>://www.abc.net.au/news/2017-08-08/australia-must-embrace-ai-revolution-alphabeta-report/8774044 </a:t>
            </a:r>
            <a:endParaRPr lang="en-AU" sz="2000" dirty="0" smtClean="0">
              <a:solidFill>
                <a:schemeClr val="accent1"/>
              </a:solidFill>
              <a:effectLst/>
              <a:latin typeface="Arial" panose="020B0604020202020204" pitchFamily="34" charset="0"/>
              <a:cs typeface="Arial" panose="020B0604020202020204" pitchFamily="34" charset="0"/>
            </a:endParaRPr>
          </a:p>
        </p:txBody>
      </p:sp>
      <p:pic>
        <p:nvPicPr>
          <p:cNvPr id="5" name="Screen Shot 2018-01-08 at 7.25.49 am.png" descr="Screen Shot 2018-01-08 at 7.25.49 am.png"/>
          <p:cNvPicPr>
            <a:picLocks/>
          </p:cNvPicPr>
          <p:nvPr/>
        </p:nvPicPr>
        <p:blipFill>
          <a:blip r:embed="rId4">
            <a:extLst/>
          </a:blip>
          <a:stretch>
            <a:fillRect/>
          </a:stretch>
        </p:blipFill>
        <p:spPr>
          <a:xfrm>
            <a:off x="7188200" y="2686050"/>
            <a:ext cx="4809378" cy="5384800"/>
          </a:xfrm>
          <a:prstGeom prst="rect">
            <a:avLst/>
          </a:prstGeom>
          <a:ln w="9525">
            <a:round/>
          </a:ln>
        </p:spPr>
      </p:pic>
      <p:sp>
        <p:nvSpPr>
          <p:cNvPr id="2" name="Rectangle 1"/>
          <p:cNvSpPr/>
          <p:nvPr/>
        </p:nvSpPr>
        <p:spPr>
          <a:xfrm>
            <a:off x="6883575" y="8070850"/>
            <a:ext cx="4909032" cy="1200329"/>
          </a:xfrm>
          <a:prstGeom prst="rect">
            <a:avLst/>
          </a:prstGeom>
        </p:spPr>
        <p:txBody>
          <a:bodyPr wrap="square">
            <a:spAutoFit/>
          </a:bodyPr>
          <a:lstStyle/>
          <a:p>
            <a:pPr marL="342900" indent="-342900" algn="l">
              <a:buFont typeface="Arial" panose="020B0604020202020204" pitchFamily="34" charset="0"/>
              <a:buChar char="•"/>
            </a:pPr>
            <a:r>
              <a:rPr lang="en-AU" sz="2400" dirty="0">
                <a:solidFill>
                  <a:schemeClr val="accent1"/>
                </a:solidFill>
                <a:effectLst/>
                <a:latin typeface="Arial" panose="020B0604020202020204" pitchFamily="34" charset="0"/>
                <a:ea typeface="Helvetica Neue"/>
                <a:cs typeface="Arial" panose="020B0604020202020204" pitchFamily="34" charset="0"/>
                <a:sym typeface="Helvetica Neue"/>
                <a:hlinkClick r:id="rId5"/>
              </a:rPr>
              <a:t>https://www.technologyreview.com/s/609038/chinas-ai-awakening/</a:t>
            </a:r>
            <a:endParaRPr lang="en-AU" sz="2400" dirty="0">
              <a:solidFill>
                <a:schemeClr val="accent1"/>
              </a:solidFill>
              <a:effectLst/>
              <a:latin typeface="Arial" panose="020B0604020202020204" pitchFamily="34" charset="0"/>
              <a:ea typeface="Helvetica Neue"/>
              <a:cs typeface="Arial" panose="020B0604020202020204" pitchFamily="34" charset="0"/>
              <a:sym typeface="Helvetica Neue"/>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Is Australia prepared?"/>
          <p:cNvSpPr txBox="1">
            <a:spLocks noGrp="1"/>
          </p:cNvSpPr>
          <p:nvPr>
            <p:ph type="title"/>
          </p:nvPr>
        </p:nvSpPr>
        <p:spPr>
          <a:prstGeom prst="rect">
            <a:avLst/>
          </a:prstGeom>
        </p:spPr>
        <p:txBody>
          <a:bodyPr/>
          <a:lstStyle/>
          <a:p>
            <a:r>
              <a:rPr lang="en-AU" dirty="0" smtClean="0"/>
              <a:t>Is this a good news for machine learning employees?</a:t>
            </a:r>
            <a:endParaRPr dirty="0"/>
          </a:p>
        </p:txBody>
      </p:sp>
      <p:pic>
        <p:nvPicPr>
          <p:cNvPr id="3" name="Picture 2"/>
          <p:cNvPicPr>
            <a:picLocks noChangeAspect="1"/>
          </p:cNvPicPr>
          <p:nvPr/>
        </p:nvPicPr>
        <p:blipFill>
          <a:blip r:embed="rId3"/>
          <a:stretch>
            <a:fillRect/>
          </a:stretch>
        </p:blipFill>
        <p:spPr>
          <a:xfrm>
            <a:off x="1268412" y="3171190"/>
            <a:ext cx="5182177" cy="3572510"/>
          </a:xfrm>
          <a:prstGeom prst="rect">
            <a:avLst/>
          </a:prstGeom>
        </p:spPr>
      </p:pic>
      <p:pic>
        <p:nvPicPr>
          <p:cNvPr id="4" name="Picture 3"/>
          <p:cNvPicPr>
            <a:picLocks noChangeAspect="1"/>
          </p:cNvPicPr>
          <p:nvPr/>
        </p:nvPicPr>
        <p:blipFill>
          <a:blip r:embed="rId4"/>
          <a:stretch>
            <a:fillRect/>
          </a:stretch>
        </p:blipFill>
        <p:spPr>
          <a:xfrm>
            <a:off x="6805612" y="3250791"/>
            <a:ext cx="5984875" cy="2211605"/>
          </a:xfrm>
          <a:prstGeom prst="rect">
            <a:avLst/>
          </a:prstGeom>
        </p:spPr>
      </p:pic>
      <p:pic>
        <p:nvPicPr>
          <p:cNvPr id="5" name="Picture 4"/>
          <p:cNvPicPr>
            <a:picLocks noChangeAspect="1"/>
          </p:cNvPicPr>
          <p:nvPr/>
        </p:nvPicPr>
        <p:blipFill>
          <a:blip r:embed="rId5"/>
          <a:stretch>
            <a:fillRect/>
          </a:stretch>
        </p:blipFill>
        <p:spPr>
          <a:xfrm>
            <a:off x="6307677" y="5776722"/>
            <a:ext cx="6980743" cy="2099056"/>
          </a:xfrm>
          <a:prstGeom prst="rect">
            <a:avLst/>
          </a:prstGeom>
        </p:spPr>
      </p:pic>
      <p:sp>
        <p:nvSpPr>
          <p:cNvPr id="2" name="Picture Placeholder 1"/>
          <p:cNvSpPr>
            <a:spLocks noGrp="1"/>
          </p:cNvSpPr>
          <p:nvPr>
            <p:ph type="pic" sz="half" idx="13"/>
          </p:nvPr>
        </p:nvSpPr>
        <p:spPr/>
      </p:sp>
      <p:sp>
        <p:nvSpPr>
          <p:cNvPr id="8" name="http://www.abc.net.au/news/2017-08-08/australia-must-embrace-ai-revolution-alphabeta-report/8774044"/>
          <p:cNvSpPr txBox="1"/>
          <p:nvPr/>
        </p:nvSpPr>
        <p:spPr>
          <a:xfrm>
            <a:off x="1121739" y="8186458"/>
            <a:ext cx="7568213" cy="10874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marL="342900" indent="-342900" algn="l">
              <a:buFont typeface="Arial" panose="020B0604020202020204" pitchFamily="34" charset="0"/>
              <a:buChar char="•"/>
            </a:pPr>
            <a:r>
              <a:rPr lang="en-AU" sz="3200" dirty="0" smtClean="0">
                <a:solidFill>
                  <a:schemeClr val="accent1"/>
                </a:solidFill>
                <a:effectLst/>
                <a:latin typeface="Arial" panose="020B0604020202020204" pitchFamily="34" charset="0"/>
                <a:cs typeface="Arial" panose="020B0604020202020204" pitchFamily="34" charset="0"/>
              </a:rPr>
              <a:t>Clearly, there is a skill shortage globally and in Australia</a:t>
            </a:r>
          </a:p>
        </p:txBody>
      </p:sp>
    </p:spTree>
    <p:extLst>
      <p:ext uri="{BB962C8B-B14F-4D97-AF65-F5344CB8AC3E}">
        <p14:creationId xmlns:p14="http://schemas.microsoft.com/office/powerpoint/2010/main" val="222769660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he impact AI/ML/DL will have on jobs in the future"/>
          <p:cNvSpPr txBox="1">
            <a:spLocks noGrp="1"/>
          </p:cNvSpPr>
          <p:nvPr>
            <p:ph type="title"/>
          </p:nvPr>
        </p:nvSpPr>
        <p:spPr>
          <a:prstGeom prst="rect">
            <a:avLst/>
          </a:prstGeom>
        </p:spPr>
        <p:txBody>
          <a:bodyPr/>
          <a:lstStyle/>
          <a:p>
            <a:r>
              <a:rPr lang="en-AU" dirty="0" smtClean="0"/>
              <a:t>Moral of the story</a:t>
            </a:r>
            <a:endParaRPr dirty="0"/>
          </a:p>
        </p:txBody>
      </p:sp>
      <p:sp>
        <p:nvSpPr>
          <p:cNvPr id="2" name="Rectangle 1"/>
          <p:cNvSpPr/>
          <p:nvPr/>
        </p:nvSpPr>
        <p:spPr>
          <a:xfrm>
            <a:off x="831850" y="3171190"/>
            <a:ext cx="11004550" cy="1692771"/>
          </a:xfrm>
          <a:prstGeom prst="rect">
            <a:avLst/>
          </a:prstGeom>
        </p:spPr>
        <p:txBody>
          <a:bodyPr wrap="square">
            <a:spAutoFit/>
          </a:bodyPr>
          <a:lstStyle/>
          <a:p>
            <a:pPr marL="457200" indent="-457200">
              <a:buFont typeface="Arial" panose="020B0604020202020204" pitchFamily="34" charset="0"/>
              <a:buChar char="•"/>
            </a:pPr>
            <a:r>
              <a:rPr lang="en-AU" sz="3600" dirty="0" smtClean="0">
                <a:solidFill>
                  <a:schemeClr val="accent1"/>
                </a:solidFill>
                <a:effectLst/>
              </a:rPr>
              <a:t>It’s never been a better time to study AI, Machine learning and Deep learning!</a:t>
            </a:r>
          </a:p>
          <a:p>
            <a:endParaRPr lang="en-AU" sz="3200" dirty="0">
              <a:solidFill>
                <a:schemeClr val="tx1"/>
              </a:solidFill>
              <a:effectLst/>
            </a:endParaRPr>
          </a:p>
        </p:txBody>
      </p:sp>
      <p:sp>
        <p:nvSpPr>
          <p:cNvPr id="4" name="Rectangle 3"/>
          <p:cNvSpPr/>
          <p:nvPr/>
        </p:nvSpPr>
        <p:spPr>
          <a:xfrm>
            <a:off x="2273300" y="5930553"/>
            <a:ext cx="8788400" cy="1384995"/>
          </a:xfrm>
          <a:prstGeom prst="rect">
            <a:avLst/>
          </a:prstGeom>
        </p:spPr>
        <p:txBody>
          <a:bodyPr wrap="square">
            <a:spAutoFit/>
          </a:bodyPr>
          <a:lstStyle/>
          <a:p>
            <a:r>
              <a:rPr lang="en-AU" b="1" dirty="0" smtClean="0">
                <a:solidFill>
                  <a:schemeClr val="accent1"/>
                </a:solidFill>
                <a:effectLst/>
              </a:rPr>
              <a:t>Also it’s Time </a:t>
            </a:r>
            <a:r>
              <a:rPr lang="en-AU" b="1" dirty="0">
                <a:solidFill>
                  <a:schemeClr val="accent1"/>
                </a:solidFill>
                <a:effectLst/>
              </a:rPr>
              <a:t>for some needy greedy technical stuff!</a:t>
            </a:r>
            <a:endParaRPr lang="en-AU" b="1" dirty="0">
              <a:effectLst/>
            </a:endParaRPr>
          </a:p>
        </p:txBody>
      </p:sp>
    </p:spTree>
    <p:extLst>
      <p:ext uri="{BB962C8B-B14F-4D97-AF65-F5344CB8AC3E}">
        <p14:creationId xmlns:p14="http://schemas.microsoft.com/office/powerpoint/2010/main" val="87716879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upervised VS Unsupervised Learning"/>
          <p:cNvSpPr txBox="1">
            <a:spLocks noGrp="1"/>
          </p:cNvSpPr>
          <p:nvPr>
            <p:ph type="title"/>
          </p:nvPr>
        </p:nvSpPr>
        <p:spPr>
          <a:xfrm>
            <a:off x="614004" y="254000"/>
            <a:ext cx="11776792" cy="2438400"/>
          </a:xfrm>
          <a:prstGeom prst="rect">
            <a:avLst/>
          </a:prstGeom>
        </p:spPr>
        <p:txBody>
          <a:bodyPr/>
          <a:lstStyle/>
          <a:p>
            <a:r>
              <a:rPr dirty="0"/>
              <a:t>Supervised VS Unsupervised Learning</a:t>
            </a:r>
          </a:p>
        </p:txBody>
      </p:sp>
      <p:sp>
        <p:nvSpPr>
          <p:cNvPr id="321" name="Supervised - Given a data set, we know what the correct output should look like…"/>
          <p:cNvSpPr txBox="1">
            <a:spLocks noGrp="1"/>
          </p:cNvSpPr>
          <p:nvPr>
            <p:ph type="body" sz="half" idx="1"/>
          </p:nvPr>
        </p:nvSpPr>
        <p:spPr>
          <a:xfrm>
            <a:off x="787400" y="2768600"/>
            <a:ext cx="6032500" cy="1593850"/>
          </a:xfrm>
          <a:prstGeom prst="rect">
            <a:avLst/>
          </a:prstGeom>
        </p:spPr>
        <p:txBody>
          <a:bodyPr/>
          <a:lstStyle/>
          <a:p>
            <a:pPr>
              <a:buFont typeface="Arial" panose="020B0604020202020204" pitchFamily="34" charset="0"/>
              <a:buChar char="•"/>
            </a:pPr>
            <a:r>
              <a:rPr b="1" dirty="0" smtClean="0">
                <a:solidFill>
                  <a:srgbClr val="FF0000"/>
                </a:solidFill>
              </a:rPr>
              <a:t>Supervised</a:t>
            </a:r>
            <a:r>
              <a:rPr dirty="0" smtClean="0"/>
              <a:t> </a:t>
            </a:r>
            <a:r>
              <a:rPr lang="en-AU" dirty="0" smtClean="0"/>
              <a:t>–There is a label</a:t>
            </a:r>
            <a:r>
              <a:rPr lang="en-AU" b="1" dirty="0" smtClean="0"/>
              <a:t> (human supervision) </a:t>
            </a:r>
            <a:r>
              <a:rPr lang="en-AU" dirty="0" smtClean="0"/>
              <a:t>associated with </a:t>
            </a:r>
            <a:r>
              <a:rPr lang="en-AU" dirty="0"/>
              <a:t>every </a:t>
            </a:r>
            <a:r>
              <a:rPr lang="en-AU" dirty="0" smtClean="0"/>
              <a:t>data</a:t>
            </a:r>
            <a:endParaRPr lang="en-AU" b="1" dirty="0" smtClean="0"/>
          </a:p>
        </p:txBody>
      </p:sp>
      <p:pic>
        <p:nvPicPr>
          <p:cNvPr id="3" name="Picture 2"/>
          <p:cNvPicPr>
            <a:picLocks noChangeAspect="1"/>
          </p:cNvPicPr>
          <p:nvPr/>
        </p:nvPicPr>
        <p:blipFill>
          <a:blip r:embed="rId2"/>
          <a:stretch>
            <a:fillRect/>
          </a:stretch>
        </p:blipFill>
        <p:spPr>
          <a:xfrm>
            <a:off x="7692548" y="2174219"/>
            <a:ext cx="1924043" cy="1836427"/>
          </a:xfrm>
          <a:prstGeom prst="rect">
            <a:avLst/>
          </a:prstGeom>
        </p:spPr>
      </p:pic>
      <p:sp>
        <p:nvSpPr>
          <p:cNvPr id="4" name="Rectangle 3"/>
          <p:cNvSpPr/>
          <p:nvPr/>
        </p:nvSpPr>
        <p:spPr>
          <a:xfrm>
            <a:off x="787400" y="4630172"/>
            <a:ext cx="6502400" cy="915122"/>
          </a:xfrm>
          <a:prstGeom prst="rect">
            <a:avLst/>
          </a:prstGeom>
        </p:spPr>
        <p:txBody>
          <a:bodyPr>
            <a:spAutoFit/>
          </a:bodyPr>
          <a:lstStyle/>
          <a:p>
            <a:pPr marL="546193" indent="-546193" algn="l" defTabSz="975345" hangingPunct="1">
              <a:lnSpc>
                <a:spcPct val="94000"/>
              </a:lnSpc>
              <a:spcBef>
                <a:spcPts val="1422"/>
              </a:spcBef>
              <a:spcAft>
                <a:spcPts val="284"/>
              </a:spcAft>
              <a:buFont typeface="Arial" panose="020B0604020202020204" pitchFamily="34" charset="0"/>
              <a:buChar char="•"/>
            </a:pPr>
            <a:r>
              <a:rPr lang="en-AU" sz="2844" b="1" kern="1200" dirty="0">
                <a:solidFill>
                  <a:srgbClr val="FF0000"/>
                </a:solidFill>
                <a:effectLst/>
              </a:rPr>
              <a:t>Unsupervised</a:t>
            </a:r>
            <a:r>
              <a:rPr lang="en-AU" sz="2844" kern="1200" dirty="0">
                <a:solidFill>
                  <a:schemeClr val="tx1"/>
                </a:solidFill>
                <a:effectLst/>
              </a:rPr>
              <a:t> </a:t>
            </a:r>
            <a:r>
              <a:rPr lang="en-AU" sz="2844" kern="1200" dirty="0" smtClean="0">
                <a:solidFill>
                  <a:schemeClr val="tx1"/>
                </a:solidFill>
                <a:effectLst/>
              </a:rPr>
              <a:t>– there is </a:t>
            </a:r>
            <a:r>
              <a:rPr lang="en-AU" sz="2844" b="1" kern="1200" dirty="0" smtClean="0">
                <a:solidFill>
                  <a:schemeClr val="tx1"/>
                </a:solidFill>
                <a:effectLst/>
              </a:rPr>
              <a:t>no label</a:t>
            </a:r>
            <a:r>
              <a:rPr lang="en-AU" sz="2844" kern="1200" dirty="0" smtClean="0">
                <a:solidFill>
                  <a:schemeClr val="tx1"/>
                </a:solidFill>
                <a:effectLst/>
              </a:rPr>
              <a:t> associated with the dataset</a:t>
            </a:r>
            <a:endParaRPr lang="en-AU" sz="2844" kern="1200" dirty="0">
              <a:solidFill>
                <a:schemeClr val="tx1"/>
              </a:solidFill>
              <a:effectLst/>
            </a:endParaRPr>
          </a:p>
        </p:txBody>
      </p:sp>
      <p:pic>
        <p:nvPicPr>
          <p:cNvPr id="2" name="Picture 1"/>
          <p:cNvPicPr>
            <a:picLocks noChangeAspect="1"/>
          </p:cNvPicPr>
          <p:nvPr/>
        </p:nvPicPr>
        <p:blipFill>
          <a:blip r:embed="rId3"/>
          <a:stretch>
            <a:fillRect/>
          </a:stretch>
        </p:blipFill>
        <p:spPr>
          <a:xfrm>
            <a:off x="7692549" y="4630172"/>
            <a:ext cx="1924043" cy="1946746"/>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Supervised learning</a:t>
            </a:r>
            <a:endParaRPr lang="en-AU" dirty="0"/>
          </a:p>
        </p:txBody>
      </p:sp>
      <p:sp>
        <p:nvSpPr>
          <p:cNvPr id="3" name="Subtitle 2"/>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3647869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ree most common Machine Learning Algorithms"/>
          <p:cNvSpPr txBox="1">
            <a:spLocks noGrp="1"/>
          </p:cNvSpPr>
          <p:nvPr>
            <p:ph type="title"/>
          </p:nvPr>
        </p:nvSpPr>
        <p:spPr>
          <a:xfrm>
            <a:off x="787400" y="254000"/>
            <a:ext cx="12364720" cy="2438400"/>
          </a:xfrm>
          <a:prstGeom prst="rect">
            <a:avLst/>
          </a:prstGeom>
        </p:spPr>
        <p:txBody>
          <a:bodyPr>
            <a:normAutofit/>
          </a:bodyPr>
          <a:lstStyle>
            <a:lvl1pPr defTabSz="578358">
              <a:defRPr sz="7128">
                <a:effectLst>
                  <a:outerShdw blurRad="50292" dist="37719" dir="5400000" rotWithShape="0">
                    <a:srgbClr val="000000"/>
                  </a:outerShdw>
                </a:effectLst>
              </a:defRPr>
            </a:lvl1pPr>
          </a:lstStyle>
          <a:p>
            <a:r>
              <a:rPr lang="en-AU" dirty="0" smtClean="0">
                <a:effectLst/>
              </a:rPr>
              <a:t>Supervised Learning</a:t>
            </a:r>
            <a:endParaRPr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960628720"/>
              </p:ext>
            </p:extLst>
          </p:nvPr>
        </p:nvGraphicFramePr>
        <p:xfrm>
          <a:off x="4639169" y="2692400"/>
          <a:ext cx="4661182" cy="4064000"/>
        </p:xfrm>
        <a:graphic>
          <a:graphicData uri="http://schemas.openxmlformats.org/drawingml/2006/table">
            <a:tbl>
              <a:tblPr firstRow="1" bandRow="1">
                <a:tableStyleId>{5940675A-B579-460E-94D1-54222C63F5DA}</a:tableStyleId>
              </a:tblPr>
              <a:tblGrid>
                <a:gridCol w="2330591">
                  <a:extLst>
                    <a:ext uri="{9D8B030D-6E8A-4147-A177-3AD203B41FA5}">
                      <a16:colId xmlns:a16="http://schemas.microsoft.com/office/drawing/2014/main" val="612088654"/>
                    </a:ext>
                  </a:extLst>
                </a:gridCol>
                <a:gridCol w="2330591">
                  <a:extLst>
                    <a:ext uri="{9D8B030D-6E8A-4147-A177-3AD203B41FA5}">
                      <a16:colId xmlns:a16="http://schemas.microsoft.com/office/drawing/2014/main" val="3092831165"/>
                    </a:ext>
                  </a:extLst>
                </a:gridCol>
              </a:tblGrid>
              <a:tr h="589280">
                <a:tc>
                  <a:txBody>
                    <a:bodyPr/>
                    <a:lstStyle/>
                    <a:p>
                      <a:pPr algn="ctr"/>
                      <a:r>
                        <a:rPr lang="en-AU" sz="3200" dirty="0" smtClean="0">
                          <a:solidFill>
                            <a:srgbClr val="0070C0"/>
                          </a:solidFill>
                        </a:rPr>
                        <a:t>Input </a:t>
                      </a:r>
                      <a:endParaRPr lang="en-AU" sz="3200" dirty="0">
                        <a:solidFill>
                          <a:srgbClr val="0070C0"/>
                        </a:solidFill>
                      </a:endParaRPr>
                    </a:p>
                  </a:txBody>
                  <a:tcPr/>
                </a:tc>
                <a:tc>
                  <a:txBody>
                    <a:bodyPr/>
                    <a:lstStyle/>
                    <a:p>
                      <a:pPr algn="ctr"/>
                      <a:r>
                        <a:rPr lang="en-AU" sz="3200" dirty="0" smtClean="0">
                          <a:solidFill>
                            <a:srgbClr val="0070C0"/>
                          </a:solidFill>
                        </a:rPr>
                        <a:t>Output </a:t>
                      </a:r>
                      <a:endParaRPr lang="en-AU" sz="3200" dirty="0">
                        <a:solidFill>
                          <a:srgbClr val="0070C0"/>
                        </a:solidFill>
                      </a:endParaRPr>
                    </a:p>
                  </a:txBody>
                  <a:tcPr/>
                </a:tc>
                <a:extLst>
                  <a:ext uri="{0D108BD9-81ED-4DB2-BD59-A6C34878D82A}">
                    <a16:rowId xmlns:a16="http://schemas.microsoft.com/office/drawing/2014/main" val="301277978"/>
                  </a:ext>
                </a:extLst>
              </a:tr>
              <a:tr h="506025">
                <a:tc>
                  <a:txBody>
                    <a:bodyPr/>
                    <a:lstStyle/>
                    <a:p>
                      <a:pPr algn="ctr"/>
                      <a:r>
                        <a:rPr lang="en-AU" sz="3200" dirty="0" smtClean="0"/>
                        <a:t>1</a:t>
                      </a:r>
                      <a:endParaRPr lang="en-AU" sz="3200" dirty="0"/>
                    </a:p>
                  </a:txBody>
                  <a:tcPr/>
                </a:tc>
                <a:tc>
                  <a:txBody>
                    <a:bodyPr/>
                    <a:lstStyle/>
                    <a:p>
                      <a:pPr algn="ctr"/>
                      <a:r>
                        <a:rPr lang="en-AU" sz="3200" dirty="0" smtClean="0"/>
                        <a:t>2</a:t>
                      </a:r>
                      <a:endParaRPr lang="en-AU" sz="3200" dirty="0"/>
                    </a:p>
                  </a:txBody>
                  <a:tcPr/>
                </a:tc>
                <a:extLst>
                  <a:ext uri="{0D108BD9-81ED-4DB2-BD59-A6C34878D82A}">
                    <a16:rowId xmlns:a16="http://schemas.microsoft.com/office/drawing/2014/main" val="1919202372"/>
                  </a:ext>
                </a:extLst>
              </a:tr>
              <a:tr h="506025">
                <a:tc>
                  <a:txBody>
                    <a:bodyPr/>
                    <a:lstStyle/>
                    <a:p>
                      <a:pPr algn="ctr"/>
                      <a:r>
                        <a:rPr lang="en-AU" sz="3200" dirty="0" smtClean="0"/>
                        <a:t>2</a:t>
                      </a:r>
                      <a:endParaRPr lang="en-AU" sz="3200" dirty="0"/>
                    </a:p>
                  </a:txBody>
                  <a:tcPr/>
                </a:tc>
                <a:tc>
                  <a:txBody>
                    <a:bodyPr/>
                    <a:lstStyle/>
                    <a:p>
                      <a:pPr algn="ctr"/>
                      <a:r>
                        <a:rPr lang="en-AU" sz="3200" dirty="0" smtClean="0"/>
                        <a:t>3</a:t>
                      </a:r>
                      <a:endParaRPr lang="en-AU" sz="3200" dirty="0"/>
                    </a:p>
                  </a:txBody>
                  <a:tcPr/>
                </a:tc>
                <a:extLst>
                  <a:ext uri="{0D108BD9-81ED-4DB2-BD59-A6C34878D82A}">
                    <a16:rowId xmlns:a16="http://schemas.microsoft.com/office/drawing/2014/main" val="3164758614"/>
                  </a:ext>
                </a:extLst>
              </a:tr>
              <a:tr h="506025">
                <a:tc>
                  <a:txBody>
                    <a:bodyPr/>
                    <a:lstStyle/>
                    <a:p>
                      <a:pPr algn="ctr"/>
                      <a:r>
                        <a:rPr lang="en-AU" sz="3200" dirty="0" smtClean="0"/>
                        <a:t>4</a:t>
                      </a:r>
                      <a:endParaRPr lang="en-AU" sz="3200" dirty="0"/>
                    </a:p>
                  </a:txBody>
                  <a:tcPr/>
                </a:tc>
                <a:tc>
                  <a:txBody>
                    <a:bodyPr/>
                    <a:lstStyle/>
                    <a:p>
                      <a:pPr algn="ctr"/>
                      <a:r>
                        <a:rPr lang="en-AU" sz="3200" dirty="0" smtClean="0"/>
                        <a:t>5</a:t>
                      </a:r>
                      <a:endParaRPr lang="en-AU" sz="3200" dirty="0"/>
                    </a:p>
                  </a:txBody>
                  <a:tcPr/>
                </a:tc>
                <a:extLst>
                  <a:ext uri="{0D108BD9-81ED-4DB2-BD59-A6C34878D82A}">
                    <a16:rowId xmlns:a16="http://schemas.microsoft.com/office/drawing/2014/main" val="2592890435"/>
                  </a:ext>
                </a:extLst>
              </a:tr>
              <a:tr h="506025">
                <a:tc>
                  <a:txBody>
                    <a:bodyPr/>
                    <a:lstStyle/>
                    <a:p>
                      <a:pPr algn="ctr"/>
                      <a:r>
                        <a:rPr lang="en-AU" sz="3200" dirty="0" smtClean="0"/>
                        <a:t>6</a:t>
                      </a:r>
                      <a:endParaRPr lang="en-AU" sz="3200" dirty="0"/>
                    </a:p>
                  </a:txBody>
                  <a:tcPr/>
                </a:tc>
                <a:tc>
                  <a:txBody>
                    <a:bodyPr/>
                    <a:lstStyle/>
                    <a:p>
                      <a:pPr algn="ctr"/>
                      <a:r>
                        <a:rPr lang="en-AU" sz="3200" dirty="0" smtClean="0"/>
                        <a:t>7</a:t>
                      </a:r>
                      <a:endParaRPr lang="en-AU" sz="3200" dirty="0"/>
                    </a:p>
                  </a:txBody>
                  <a:tcPr/>
                </a:tc>
                <a:extLst>
                  <a:ext uri="{0D108BD9-81ED-4DB2-BD59-A6C34878D82A}">
                    <a16:rowId xmlns:a16="http://schemas.microsoft.com/office/drawing/2014/main" val="2238631200"/>
                  </a:ext>
                </a:extLst>
              </a:tr>
              <a:tr h="506025">
                <a:tc>
                  <a:txBody>
                    <a:bodyPr/>
                    <a:lstStyle/>
                    <a:p>
                      <a:pPr algn="ctr"/>
                      <a:r>
                        <a:rPr lang="en-AU" sz="3200" dirty="0" smtClean="0"/>
                        <a:t>12</a:t>
                      </a:r>
                      <a:endParaRPr lang="en-AU" sz="3200" dirty="0"/>
                    </a:p>
                  </a:txBody>
                  <a:tcPr/>
                </a:tc>
                <a:tc>
                  <a:txBody>
                    <a:bodyPr/>
                    <a:lstStyle/>
                    <a:p>
                      <a:pPr algn="ctr"/>
                      <a:r>
                        <a:rPr lang="en-AU" sz="3200" dirty="0" smtClean="0"/>
                        <a:t>13</a:t>
                      </a:r>
                      <a:endParaRPr lang="en-AU" sz="3200" dirty="0"/>
                    </a:p>
                  </a:txBody>
                  <a:tcPr/>
                </a:tc>
                <a:extLst>
                  <a:ext uri="{0D108BD9-81ED-4DB2-BD59-A6C34878D82A}">
                    <a16:rowId xmlns:a16="http://schemas.microsoft.com/office/drawing/2014/main" val="376940735"/>
                  </a:ext>
                </a:extLst>
              </a:tr>
              <a:tr h="506025">
                <a:tc>
                  <a:txBody>
                    <a:bodyPr/>
                    <a:lstStyle/>
                    <a:p>
                      <a:pPr algn="ctr"/>
                      <a:r>
                        <a:rPr lang="en-AU" sz="3200" dirty="0" smtClean="0">
                          <a:solidFill>
                            <a:srgbClr val="FF0000"/>
                          </a:solidFill>
                        </a:rPr>
                        <a:t>15</a:t>
                      </a:r>
                      <a:endParaRPr lang="en-AU" sz="3200" dirty="0">
                        <a:solidFill>
                          <a:srgbClr val="FF0000"/>
                        </a:solidFill>
                      </a:endParaRPr>
                    </a:p>
                  </a:txBody>
                  <a:tcPr/>
                </a:tc>
                <a:tc>
                  <a:txBody>
                    <a:bodyPr/>
                    <a:lstStyle/>
                    <a:p>
                      <a:pPr algn="ctr"/>
                      <a:r>
                        <a:rPr lang="en-AU" sz="3200" dirty="0" smtClean="0">
                          <a:solidFill>
                            <a:srgbClr val="FF0000"/>
                          </a:solidFill>
                        </a:rPr>
                        <a:t>?</a:t>
                      </a:r>
                      <a:endParaRPr lang="en-AU" sz="3200" dirty="0">
                        <a:solidFill>
                          <a:srgbClr val="FF0000"/>
                        </a:solidFill>
                      </a:endParaRPr>
                    </a:p>
                  </a:txBody>
                  <a:tcPr/>
                </a:tc>
                <a:extLst>
                  <a:ext uri="{0D108BD9-81ED-4DB2-BD59-A6C34878D82A}">
                    <a16:rowId xmlns:a16="http://schemas.microsoft.com/office/drawing/2014/main" val="2197698"/>
                  </a:ext>
                </a:extLst>
              </a:tr>
            </a:tbl>
          </a:graphicData>
        </a:graphic>
      </p:graphicFrame>
      <p:sp>
        <p:nvSpPr>
          <p:cNvPr id="4" name="TextBox 3"/>
          <p:cNvSpPr txBox="1"/>
          <p:nvPr/>
        </p:nvSpPr>
        <p:spPr>
          <a:xfrm>
            <a:off x="1008944" y="7215068"/>
            <a:ext cx="11921632"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AU" sz="3200" b="0" i="0" u="none" strike="noStrike" cap="none" spc="0" normalizeH="0" baseline="0" dirty="0" smtClean="0">
                <a:ln>
                  <a:noFill/>
                </a:ln>
                <a:solidFill>
                  <a:schemeClr val="accent1"/>
                </a:solidFill>
                <a:effectLst/>
                <a:uFillTx/>
                <a:sym typeface="Helvetica Neue Light"/>
              </a:rPr>
              <a:t>You</a:t>
            </a:r>
            <a:r>
              <a:rPr kumimoji="0" lang="en-AU" sz="3200" b="0" i="0" u="none" strike="noStrike" cap="none" spc="0" normalizeH="0" dirty="0" smtClean="0">
                <a:ln>
                  <a:noFill/>
                </a:ln>
                <a:solidFill>
                  <a:schemeClr val="accent1"/>
                </a:solidFill>
                <a:effectLst/>
                <a:uFillTx/>
                <a:sym typeface="Helvetica Neue Light"/>
              </a:rPr>
              <a:t> have input/output pairs, and lots of them! We call them </a:t>
            </a:r>
            <a:r>
              <a:rPr kumimoji="0" lang="en-AU" sz="3200" b="1" i="0" u="none" strike="noStrike" cap="none" spc="0" normalizeH="0" dirty="0" smtClean="0">
                <a:ln>
                  <a:noFill/>
                </a:ln>
                <a:solidFill>
                  <a:schemeClr val="accent1"/>
                </a:solidFill>
                <a:effectLst/>
                <a:uFillTx/>
                <a:sym typeface="Helvetica Neue Light"/>
              </a:rPr>
              <a:t>training data</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3200" dirty="0" smtClean="0">
                <a:solidFill>
                  <a:schemeClr val="accent1"/>
                </a:solidFill>
                <a:effectLst/>
              </a:rPr>
              <a:t>Now there is a </a:t>
            </a:r>
            <a:r>
              <a:rPr lang="en-AU" sz="3200" b="1" dirty="0" smtClean="0">
                <a:solidFill>
                  <a:schemeClr val="accent1"/>
                </a:solidFill>
                <a:effectLst/>
              </a:rPr>
              <a:t>new input</a:t>
            </a:r>
            <a:r>
              <a:rPr lang="en-AU" sz="3200" dirty="0" smtClean="0">
                <a:solidFill>
                  <a:schemeClr val="accent1"/>
                </a:solidFill>
                <a:effectLst/>
              </a:rPr>
              <a:t>, what may its output be?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ree most common Machine Learning Algorithms"/>
          <p:cNvSpPr txBox="1">
            <a:spLocks noGrp="1"/>
          </p:cNvSpPr>
          <p:nvPr>
            <p:ph type="title"/>
          </p:nvPr>
        </p:nvSpPr>
        <p:spPr>
          <a:xfrm>
            <a:off x="787400" y="254000"/>
            <a:ext cx="12364720" cy="2438400"/>
          </a:xfrm>
          <a:prstGeom prst="rect">
            <a:avLst/>
          </a:prstGeom>
        </p:spPr>
        <p:txBody>
          <a:bodyPr>
            <a:normAutofit/>
          </a:bodyPr>
          <a:lstStyle>
            <a:lvl1pPr defTabSz="578358">
              <a:defRPr sz="7128">
                <a:effectLst>
                  <a:outerShdw blurRad="50292" dist="37719" dir="5400000" rotWithShape="0">
                    <a:srgbClr val="000000"/>
                  </a:outerShdw>
                </a:effectLst>
              </a:defRPr>
            </a:lvl1pPr>
          </a:lstStyle>
          <a:p>
            <a:r>
              <a:rPr lang="en-AU" dirty="0" smtClean="0">
                <a:effectLst/>
              </a:rPr>
              <a:t>Supervised Learning</a:t>
            </a:r>
            <a:endParaRPr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1949758719"/>
              </p:ext>
            </p:extLst>
          </p:nvPr>
        </p:nvGraphicFramePr>
        <p:xfrm>
          <a:off x="2502745" y="2486639"/>
          <a:ext cx="8774854" cy="4114800"/>
        </p:xfrm>
        <a:graphic>
          <a:graphicData uri="http://schemas.openxmlformats.org/drawingml/2006/table">
            <a:tbl>
              <a:tblPr firstRow="1" bandRow="1">
                <a:tableStyleId>{5940675A-B579-460E-94D1-54222C63F5DA}</a:tableStyleId>
              </a:tblPr>
              <a:tblGrid>
                <a:gridCol w="1993055">
                  <a:extLst>
                    <a:ext uri="{9D8B030D-6E8A-4147-A177-3AD203B41FA5}">
                      <a16:colId xmlns:a16="http://schemas.microsoft.com/office/drawing/2014/main" val="612088654"/>
                    </a:ext>
                  </a:extLst>
                </a:gridCol>
                <a:gridCol w="2394372">
                  <a:extLst>
                    <a:ext uri="{9D8B030D-6E8A-4147-A177-3AD203B41FA5}">
                      <a16:colId xmlns:a16="http://schemas.microsoft.com/office/drawing/2014/main" val="123951543"/>
                    </a:ext>
                  </a:extLst>
                </a:gridCol>
                <a:gridCol w="2269068">
                  <a:extLst>
                    <a:ext uri="{9D8B030D-6E8A-4147-A177-3AD203B41FA5}">
                      <a16:colId xmlns:a16="http://schemas.microsoft.com/office/drawing/2014/main" val="111387909"/>
                    </a:ext>
                  </a:extLst>
                </a:gridCol>
                <a:gridCol w="2118359">
                  <a:extLst>
                    <a:ext uri="{9D8B030D-6E8A-4147-A177-3AD203B41FA5}">
                      <a16:colId xmlns:a16="http://schemas.microsoft.com/office/drawing/2014/main" val="3092831165"/>
                    </a:ext>
                  </a:extLst>
                </a:gridCol>
              </a:tblGrid>
              <a:tr h="506025">
                <a:tc>
                  <a:txBody>
                    <a:bodyPr/>
                    <a:lstStyle/>
                    <a:p>
                      <a:pPr algn="ctr"/>
                      <a:r>
                        <a:rPr lang="en-AU" sz="3200" dirty="0" smtClean="0">
                          <a:solidFill>
                            <a:srgbClr val="0070C0"/>
                          </a:solidFill>
                        </a:rPr>
                        <a:t>Input </a:t>
                      </a:r>
                      <a:endParaRPr lang="en-AU" sz="3200" dirty="0">
                        <a:solidFill>
                          <a:srgbClr val="0070C0"/>
                        </a:solidFill>
                      </a:endParaRPr>
                    </a:p>
                  </a:txBody>
                  <a:tcPr/>
                </a:tc>
                <a:tc>
                  <a:txBody>
                    <a:bodyPr/>
                    <a:lstStyle/>
                    <a:p>
                      <a:pPr algn="ctr"/>
                      <a:r>
                        <a:rPr lang="en-AU" sz="3200" b="1" i="0" u="none" strike="noStrike" cap="none" spc="0" baseline="0" dirty="0" smtClean="0">
                          <a:ln>
                            <a:noFill/>
                          </a:ln>
                          <a:solidFill>
                            <a:srgbClr val="7030A0"/>
                          </a:solidFill>
                          <a:uFillTx/>
                          <a:latin typeface="+mn-lt"/>
                          <a:ea typeface="+mn-ea"/>
                          <a:cs typeface="+mn-cs"/>
                          <a:sym typeface="Helvetica Neue"/>
                        </a:rPr>
                        <a:t>Model</a:t>
                      </a:r>
                      <a:r>
                        <a:rPr lang="en-AU" sz="3600" baseline="0" dirty="0" smtClean="0">
                          <a:solidFill>
                            <a:srgbClr val="7030A0"/>
                          </a:solidFill>
                        </a:rPr>
                        <a:t> </a:t>
                      </a:r>
                      <a:endParaRPr lang="en-AU" sz="3600" dirty="0">
                        <a:solidFill>
                          <a:srgbClr val="7030A0"/>
                        </a:solidFill>
                      </a:endParaRPr>
                    </a:p>
                  </a:txBody>
                  <a:tcPr/>
                </a:tc>
                <a:tc>
                  <a:txBody>
                    <a:bodyPr/>
                    <a:lstStyle/>
                    <a:p>
                      <a:pPr algn="ctr"/>
                      <a:r>
                        <a:rPr lang="en-AU" sz="3200" dirty="0" smtClean="0">
                          <a:solidFill>
                            <a:srgbClr val="FF0000"/>
                          </a:solidFill>
                        </a:rPr>
                        <a:t>Parameter</a:t>
                      </a:r>
                      <a:endParaRPr lang="en-AU" sz="3200" dirty="0">
                        <a:solidFill>
                          <a:srgbClr val="FF0000"/>
                        </a:solidFill>
                      </a:endParaRPr>
                    </a:p>
                  </a:txBody>
                  <a:tcPr/>
                </a:tc>
                <a:tc>
                  <a:txBody>
                    <a:bodyPr/>
                    <a:lstStyle/>
                    <a:p>
                      <a:pPr algn="ctr"/>
                      <a:r>
                        <a:rPr lang="en-AU" sz="3200" dirty="0" smtClean="0">
                          <a:solidFill>
                            <a:srgbClr val="0070C0"/>
                          </a:solidFill>
                        </a:rPr>
                        <a:t>Output </a:t>
                      </a:r>
                      <a:endParaRPr lang="en-AU" sz="3200" dirty="0">
                        <a:solidFill>
                          <a:srgbClr val="0070C0"/>
                        </a:solidFill>
                      </a:endParaRPr>
                    </a:p>
                  </a:txBody>
                  <a:tcPr/>
                </a:tc>
                <a:extLst>
                  <a:ext uri="{0D108BD9-81ED-4DB2-BD59-A6C34878D82A}">
                    <a16:rowId xmlns:a16="http://schemas.microsoft.com/office/drawing/2014/main" val="301277978"/>
                  </a:ext>
                </a:extLst>
              </a:tr>
              <a:tr h="506025">
                <a:tc>
                  <a:txBody>
                    <a:bodyPr/>
                    <a:lstStyle/>
                    <a:p>
                      <a:pPr algn="ctr"/>
                      <a:r>
                        <a:rPr lang="en-AU" sz="3200" dirty="0" smtClean="0"/>
                        <a:t>1</a:t>
                      </a:r>
                      <a:endParaRPr lang="en-AU" sz="3200" dirty="0"/>
                    </a:p>
                  </a:txBody>
                  <a:tcPr/>
                </a:tc>
                <a:tc rowSpan="6">
                  <a:txBody>
                    <a:bodyPr/>
                    <a:lstStyle/>
                    <a:p>
                      <a:pPr algn="ctr"/>
                      <a:r>
                        <a:rPr lang="en-AU" sz="8800" b="1" i="0" u="none" strike="noStrike" cap="none" spc="0" baseline="0" dirty="0" smtClean="0">
                          <a:ln>
                            <a:noFill/>
                          </a:ln>
                          <a:solidFill>
                            <a:srgbClr val="7030A0"/>
                          </a:solidFill>
                          <a:uFillTx/>
                          <a:latin typeface="+mn-lt"/>
                          <a:ea typeface="+mn-ea"/>
                          <a:cs typeface="+mn-cs"/>
                          <a:sym typeface="Helvetica Neue"/>
                        </a:rPr>
                        <a:t>+</a:t>
                      </a:r>
                      <a:endParaRPr lang="en-AU" sz="8800" b="1" i="0" u="none" strike="noStrike" cap="none" spc="0" baseline="0" dirty="0">
                        <a:ln>
                          <a:noFill/>
                        </a:ln>
                        <a:solidFill>
                          <a:srgbClr val="7030A0"/>
                        </a:solidFill>
                        <a:uFillTx/>
                        <a:latin typeface="+mn-lt"/>
                        <a:ea typeface="+mn-ea"/>
                        <a:cs typeface="+mn-cs"/>
                        <a:sym typeface="Helvetica Neue"/>
                      </a:endParaRPr>
                    </a:p>
                  </a:txBody>
                  <a:tcPr/>
                </a:tc>
                <a:tc rowSpan="6">
                  <a:txBody>
                    <a:bodyPr/>
                    <a:lstStyle/>
                    <a:p>
                      <a:pPr algn="ctr"/>
                      <a:r>
                        <a:rPr lang="en-AU" sz="8800" dirty="0" smtClean="0">
                          <a:solidFill>
                            <a:srgbClr val="FF0000"/>
                          </a:solidFill>
                        </a:rPr>
                        <a:t>1</a:t>
                      </a:r>
                      <a:endParaRPr lang="en-AU" sz="8800" dirty="0">
                        <a:solidFill>
                          <a:srgbClr val="FF0000"/>
                        </a:solidFill>
                      </a:endParaRPr>
                    </a:p>
                  </a:txBody>
                  <a:tcPr/>
                </a:tc>
                <a:tc>
                  <a:txBody>
                    <a:bodyPr/>
                    <a:lstStyle/>
                    <a:p>
                      <a:pPr algn="ctr"/>
                      <a:r>
                        <a:rPr lang="en-AU" sz="3200" dirty="0" smtClean="0"/>
                        <a:t>2</a:t>
                      </a:r>
                      <a:endParaRPr lang="en-AU" sz="3200" dirty="0"/>
                    </a:p>
                  </a:txBody>
                  <a:tcPr/>
                </a:tc>
                <a:extLst>
                  <a:ext uri="{0D108BD9-81ED-4DB2-BD59-A6C34878D82A}">
                    <a16:rowId xmlns:a16="http://schemas.microsoft.com/office/drawing/2014/main" val="1919202372"/>
                  </a:ext>
                </a:extLst>
              </a:tr>
              <a:tr h="506025">
                <a:tc>
                  <a:txBody>
                    <a:bodyPr/>
                    <a:lstStyle/>
                    <a:p>
                      <a:pPr algn="ctr"/>
                      <a:r>
                        <a:rPr lang="en-AU" sz="3200" dirty="0" smtClean="0"/>
                        <a:t>2</a:t>
                      </a:r>
                      <a:endParaRPr lang="en-AU" sz="3200"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t>3</a:t>
                      </a:r>
                      <a:endParaRPr lang="en-AU" sz="3200" dirty="0"/>
                    </a:p>
                  </a:txBody>
                  <a:tcPr/>
                </a:tc>
                <a:extLst>
                  <a:ext uri="{0D108BD9-81ED-4DB2-BD59-A6C34878D82A}">
                    <a16:rowId xmlns:a16="http://schemas.microsoft.com/office/drawing/2014/main" val="3164758614"/>
                  </a:ext>
                </a:extLst>
              </a:tr>
              <a:tr h="506025">
                <a:tc>
                  <a:txBody>
                    <a:bodyPr/>
                    <a:lstStyle/>
                    <a:p>
                      <a:pPr algn="ctr"/>
                      <a:r>
                        <a:rPr lang="en-AU" sz="3200" dirty="0" smtClean="0"/>
                        <a:t>4</a:t>
                      </a:r>
                      <a:endParaRPr lang="en-AU" sz="3200"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t>5</a:t>
                      </a:r>
                      <a:endParaRPr lang="en-AU" sz="3200" dirty="0"/>
                    </a:p>
                  </a:txBody>
                  <a:tcPr/>
                </a:tc>
                <a:extLst>
                  <a:ext uri="{0D108BD9-81ED-4DB2-BD59-A6C34878D82A}">
                    <a16:rowId xmlns:a16="http://schemas.microsoft.com/office/drawing/2014/main" val="2592890435"/>
                  </a:ext>
                </a:extLst>
              </a:tr>
              <a:tr h="506025">
                <a:tc>
                  <a:txBody>
                    <a:bodyPr/>
                    <a:lstStyle/>
                    <a:p>
                      <a:pPr algn="ctr"/>
                      <a:r>
                        <a:rPr lang="en-AU" sz="3200" dirty="0" smtClean="0"/>
                        <a:t>6</a:t>
                      </a:r>
                      <a:endParaRPr lang="en-AU" sz="3200"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t>7</a:t>
                      </a:r>
                      <a:endParaRPr lang="en-AU" sz="3200" dirty="0"/>
                    </a:p>
                  </a:txBody>
                  <a:tcPr/>
                </a:tc>
                <a:extLst>
                  <a:ext uri="{0D108BD9-81ED-4DB2-BD59-A6C34878D82A}">
                    <a16:rowId xmlns:a16="http://schemas.microsoft.com/office/drawing/2014/main" val="2238631200"/>
                  </a:ext>
                </a:extLst>
              </a:tr>
              <a:tr h="506025">
                <a:tc>
                  <a:txBody>
                    <a:bodyPr/>
                    <a:lstStyle/>
                    <a:p>
                      <a:pPr algn="ctr"/>
                      <a:r>
                        <a:rPr lang="en-AU" sz="3200" dirty="0" smtClean="0"/>
                        <a:t>12</a:t>
                      </a:r>
                      <a:endParaRPr lang="en-AU" sz="3200"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t>13</a:t>
                      </a:r>
                      <a:endParaRPr lang="en-AU" sz="3200" dirty="0"/>
                    </a:p>
                  </a:txBody>
                  <a:tcPr/>
                </a:tc>
                <a:extLst>
                  <a:ext uri="{0D108BD9-81ED-4DB2-BD59-A6C34878D82A}">
                    <a16:rowId xmlns:a16="http://schemas.microsoft.com/office/drawing/2014/main" val="376940735"/>
                  </a:ext>
                </a:extLst>
              </a:tr>
              <a:tr h="506025">
                <a:tc>
                  <a:txBody>
                    <a:bodyPr/>
                    <a:lstStyle/>
                    <a:p>
                      <a:pPr algn="ctr"/>
                      <a:r>
                        <a:rPr lang="en-AU" sz="3200" dirty="0" smtClean="0">
                          <a:solidFill>
                            <a:srgbClr val="00B050"/>
                          </a:solidFill>
                        </a:rPr>
                        <a:t>15</a:t>
                      </a:r>
                      <a:endParaRPr lang="en-AU" sz="3200" dirty="0">
                        <a:solidFill>
                          <a:srgbClr val="00B050"/>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solidFill>
                            <a:srgbClr val="00B050"/>
                          </a:solidFill>
                        </a:rPr>
                        <a:t>?</a:t>
                      </a:r>
                      <a:endParaRPr lang="en-AU" sz="3200" dirty="0">
                        <a:solidFill>
                          <a:srgbClr val="00B050"/>
                        </a:solidFill>
                      </a:endParaRPr>
                    </a:p>
                  </a:txBody>
                  <a:tcPr/>
                </a:tc>
                <a:extLst>
                  <a:ext uri="{0D108BD9-81ED-4DB2-BD59-A6C34878D82A}">
                    <a16:rowId xmlns:a16="http://schemas.microsoft.com/office/drawing/2014/main" val="2197698"/>
                  </a:ext>
                </a:extLst>
              </a:tr>
            </a:tbl>
          </a:graphicData>
        </a:graphic>
      </p:graphicFrame>
      <p:sp>
        <p:nvSpPr>
          <p:cNvPr id="4" name="TextBox 3"/>
          <p:cNvSpPr txBox="1"/>
          <p:nvPr/>
        </p:nvSpPr>
        <p:spPr>
          <a:xfrm>
            <a:off x="1008944" y="7099736"/>
            <a:ext cx="11921632"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AU" sz="3200" b="0" i="0" u="none" strike="noStrike" cap="none" spc="0" normalizeH="0" baseline="0" dirty="0" smtClean="0">
                <a:ln>
                  <a:noFill/>
                </a:ln>
                <a:solidFill>
                  <a:schemeClr val="accent1"/>
                </a:solidFill>
                <a:effectLst/>
                <a:uFillTx/>
                <a:sym typeface="Helvetica Neue Light"/>
              </a:rPr>
              <a:t>We assume</a:t>
            </a:r>
            <a:r>
              <a:rPr kumimoji="0" lang="en-AU" sz="3200" b="0" i="0" u="none" strike="noStrike" cap="none" spc="0" normalizeH="0" dirty="0" smtClean="0">
                <a:ln>
                  <a:noFill/>
                </a:ln>
                <a:solidFill>
                  <a:schemeClr val="accent1"/>
                </a:solidFill>
                <a:effectLst/>
                <a:uFillTx/>
                <a:sym typeface="Helvetica Neue Light"/>
              </a:rPr>
              <a:t> there is </a:t>
            </a:r>
            <a:r>
              <a:rPr kumimoji="0" lang="en-AU" sz="3200" b="1" i="0" u="none" strike="noStrike" cap="none" spc="0" normalizeH="0" dirty="0" smtClean="0">
                <a:ln>
                  <a:noFill/>
                </a:ln>
                <a:solidFill>
                  <a:schemeClr val="accent1"/>
                </a:solidFill>
                <a:effectLst/>
                <a:uFillTx/>
                <a:sym typeface="Helvetica Neue Light"/>
              </a:rPr>
              <a:t>a model</a:t>
            </a:r>
          </a:p>
          <a:p>
            <a:pPr marL="571500" indent="-571500" algn="l">
              <a:buFont typeface="Arial" panose="020B0604020202020204" pitchFamily="34" charset="0"/>
              <a:buChar char="•"/>
            </a:pPr>
            <a:r>
              <a:rPr lang="en-AU" sz="3200" dirty="0" smtClean="0">
                <a:solidFill>
                  <a:schemeClr val="accent1"/>
                </a:solidFill>
                <a:effectLst/>
              </a:rPr>
              <a:t>The model should have </a:t>
            </a:r>
            <a:r>
              <a:rPr kumimoji="0" lang="en-AU" sz="3200" b="1" i="0" u="none" strike="noStrike" cap="none" spc="0" normalizeH="0" dirty="0" smtClean="0">
                <a:ln>
                  <a:noFill/>
                </a:ln>
                <a:solidFill>
                  <a:schemeClr val="accent1"/>
                </a:solidFill>
                <a:effectLst/>
                <a:uFillTx/>
                <a:sym typeface="Helvetica Neue Light"/>
              </a:rPr>
              <a:t>a parameter</a:t>
            </a:r>
            <a:r>
              <a:rPr kumimoji="0" lang="en-AU" sz="3200" b="0" i="0" u="none" strike="noStrike" cap="none" spc="0" normalizeH="0" dirty="0" smtClean="0">
                <a:ln>
                  <a:noFill/>
                </a:ln>
                <a:solidFill>
                  <a:schemeClr val="accent1"/>
                </a:solidFill>
                <a:effectLst/>
                <a:uFillTx/>
                <a:sym typeface="Helvetica Neue Light"/>
              </a:rPr>
              <a:t> that maps each input to its corresponding output (model)</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3200" dirty="0" smtClean="0">
                <a:solidFill>
                  <a:schemeClr val="accent1"/>
                </a:solidFill>
                <a:effectLst/>
              </a:rPr>
              <a:t>This model and parameter is </a:t>
            </a:r>
            <a:r>
              <a:rPr lang="en-AU" sz="3200" b="1" dirty="0" smtClean="0">
                <a:solidFill>
                  <a:schemeClr val="accent1"/>
                </a:solidFill>
                <a:effectLst/>
              </a:rPr>
              <a:t>shared</a:t>
            </a:r>
            <a:r>
              <a:rPr lang="en-AU" sz="3200" dirty="0" smtClean="0">
                <a:solidFill>
                  <a:schemeClr val="accent1"/>
                </a:solidFill>
                <a:effectLst/>
              </a:rPr>
              <a:t> amongst all data (inference)</a:t>
            </a:r>
            <a:endParaRPr kumimoji="0" lang="en-AU" sz="3200" b="1" i="0" u="none" strike="noStrike" cap="none" spc="0" normalizeH="0" dirty="0" smtClean="0">
              <a:ln>
                <a:noFill/>
              </a:ln>
              <a:solidFill>
                <a:schemeClr val="accent1"/>
              </a:solidFill>
              <a:effectLst/>
              <a:uFillTx/>
              <a:sym typeface="Helvetica Neue Light"/>
            </a:endParaRPr>
          </a:p>
        </p:txBody>
      </p:sp>
    </p:spTree>
    <p:extLst>
      <p:ext uri="{BB962C8B-B14F-4D97-AF65-F5344CB8AC3E}">
        <p14:creationId xmlns:p14="http://schemas.microsoft.com/office/powerpoint/2010/main" val="248587940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ree most common Machine Learning Algorithms"/>
          <p:cNvSpPr txBox="1">
            <a:spLocks noGrp="1"/>
          </p:cNvSpPr>
          <p:nvPr>
            <p:ph type="title"/>
          </p:nvPr>
        </p:nvSpPr>
        <p:spPr>
          <a:xfrm>
            <a:off x="787400" y="254000"/>
            <a:ext cx="12364720" cy="2438400"/>
          </a:xfrm>
          <a:prstGeom prst="rect">
            <a:avLst/>
          </a:prstGeom>
        </p:spPr>
        <p:txBody>
          <a:bodyPr>
            <a:normAutofit/>
          </a:bodyPr>
          <a:lstStyle>
            <a:lvl1pPr defTabSz="578358">
              <a:defRPr sz="7128">
                <a:effectLst>
                  <a:outerShdw blurRad="50292" dist="37719" dir="5400000" rotWithShape="0">
                    <a:srgbClr val="000000"/>
                  </a:outerShdw>
                </a:effectLst>
              </a:defRPr>
            </a:lvl1pPr>
          </a:lstStyle>
          <a:p>
            <a:r>
              <a:rPr lang="en-AU" dirty="0" smtClean="0">
                <a:effectLst/>
              </a:rPr>
              <a:t>Supervised Learning</a:t>
            </a:r>
            <a:endParaRPr dirty="0">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4092170817"/>
              </p:ext>
            </p:extLst>
          </p:nvPr>
        </p:nvGraphicFramePr>
        <p:xfrm>
          <a:off x="2502745" y="2486639"/>
          <a:ext cx="8774854" cy="4114800"/>
        </p:xfrm>
        <a:graphic>
          <a:graphicData uri="http://schemas.openxmlformats.org/drawingml/2006/table">
            <a:tbl>
              <a:tblPr firstRow="1" bandRow="1">
                <a:tableStyleId>{5940675A-B579-460E-94D1-54222C63F5DA}</a:tableStyleId>
              </a:tblPr>
              <a:tblGrid>
                <a:gridCol w="1993055">
                  <a:extLst>
                    <a:ext uri="{9D8B030D-6E8A-4147-A177-3AD203B41FA5}">
                      <a16:colId xmlns:a16="http://schemas.microsoft.com/office/drawing/2014/main" val="612088654"/>
                    </a:ext>
                  </a:extLst>
                </a:gridCol>
                <a:gridCol w="2394372">
                  <a:extLst>
                    <a:ext uri="{9D8B030D-6E8A-4147-A177-3AD203B41FA5}">
                      <a16:colId xmlns:a16="http://schemas.microsoft.com/office/drawing/2014/main" val="123951543"/>
                    </a:ext>
                  </a:extLst>
                </a:gridCol>
                <a:gridCol w="2269068">
                  <a:extLst>
                    <a:ext uri="{9D8B030D-6E8A-4147-A177-3AD203B41FA5}">
                      <a16:colId xmlns:a16="http://schemas.microsoft.com/office/drawing/2014/main" val="111387909"/>
                    </a:ext>
                  </a:extLst>
                </a:gridCol>
                <a:gridCol w="2118359">
                  <a:extLst>
                    <a:ext uri="{9D8B030D-6E8A-4147-A177-3AD203B41FA5}">
                      <a16:colId xmlns:a16="http://schemas.microsoft.com/office/drawing/2014/main" val="3092831165"/>
                    </a:ext>
                  </a:extLst>
                </a:gridCol>
              </a:tblGrid>
              <a:tr h="506025">
                <a:tc>
                  <a:txBody>
                    <a:bodyPr/>
                    <a:lstStyle/>
                    <a:p>
                      <a:pPr algn="ctr"/>
                      <a:r>
                        <a:rPr lang="en-AU" sz="3200" dirty="0" smtClean="0">
                          <a:solidFill>
                            <a:srgbClr val="0070C0"/>
                          </a:solidFill>
                        </a:rPr>
                        <a:t>Input </a:t>
                      </a:r>
                      <a:endParaRPr lang="en-AU" sz="3200" dirty="0">
                        <a:solidFill>
                          <a:srgbClr val="0070C0"/>
                        </a:solidFill>
                      </a:endParaRPr>
                    </a:p>
                  </a:txBody>
                  <a:tcPr/>
                </a:tc>
                <a:tc>
                  <a:txBody>
                    <a:bodyPr/>
                    <a:lstStyle/>
                    <a:p>
                      <a:pPr algn="ctr"/>
                      <a:r>
                        <a:rPr lang="en-AU" sz="3200" b="1" i="0" u="none" strike="noStrike" cap="none" spc="0" baseline="0" dirty="0" smtClean="0">
                          <a:ln>
                            <a:noFill/>
                          </a:ln>
                          <a:solidFill>
                            <a:srgbClr val="7030A0"/>
                          </a:solidFill>
                          <a:uFillTx/>
                          <a:latin typeface="+mn-lt"/>
                          <a:ea typeface="+mn-ea"/>
                          <a:cs typeface="+mn-cs"/>
                          <a:sym typeface="Helvetica Neue"/>
                        </a:rPr>
                        <a:t>Model</a:t>
                      </a:r>
                      <a:r>
                        <a:rPr lang="en-AU" sz="3600" baseline="0" dirty="0" smtClean="0">
                          <a:solidFill>
                            <a:srgbClr val="7030A0"/>
                          </a:solidFill>
                        </a:rPr>
                        <a:t> </a:t>
                      </a:r>
                      <a:endParaRPr lang="en-AU" sz="3600" dirty="0">
                        <a:solidFill>
                          <a:srgbClr val="7030A0"/>
                        </a:solidFill>
                      </a:endParaRPr>
                    </a:p>
                  </a:txBody>
                  <a:tcPr/>
                </a:tc>
                <a:tc>
                  <a:txBody>
                    <a:bodyPr/>
                    <a:lstStyle/>
                    <a:p>
                      <a:pPr algn="ctr"/>
                      <a:r>
                        <a:rPr lang="en-AU" sz="3200" dirty="0" smtClean="0">
                          <a:solidFill>
                            <a:srgbClr val="FF0000"/>
                          </a:solidFill>
                        </a:rPr>
                        <a:t>Parameter</a:t>
                      </a:r>
                      <a:endParaRPr lang="en-AU" sz="3200" dirty="0">
                        <a:solidFill>
                          <a:srgbClr val="FF0000"/>
                        </a:solidFill>
                      </a:endParaRPr>
                    </a:p>
                  </a:txBody>
                  <a:tcPr/>
                </a:tc>
                <a:tc>
                  <a:txBody>
                    <a:bodyPr/>
                    <a:lstStyle/>
                    <a:p>
                      <a:pPr algn="ctr"/>
                      <a:r>
                        <a:rPr lang="en-AU" sz="3200" dirty="0" smtClean="0">
                          <a:solidFill>
                            <a:srgbClr val="0070C0"/>
                          </a:solidFill>
                        </a:rPr>
                        <a:t>Output </a:t>
                      </a:r>
                      <a:endParaRPr lang="en-AU" sz="3200" dirty="0">
                        <a:solidFill>
                          <a:srgbClr val="0070C0"/>
                        </a:solidFill>
                      </a:endParaRPr>
                    </a:p>
                  </a:txBody>
                  <a:tcPr/>
                </a:tc>
                <a:extLst>
                  <a:ext uri="{0D108BD9-81ED-4DB2-BD59-A6C34878D82A}">
                    <a16:rowId xmlns:a16="http://schemas.microsoft.com/office/drawing/2014/main" val="301277978"/>
                  </a:ext>
                </a:extLst>
              </a:tr>
              <a:tr h="506025">
                <a:tc>
                  <a:txBody>
                    <a:bodyPr/>
                    <a:lstStyle/>
                    <a:p>
                      <a:pPr algn="ctr"/>
                      <a:r>
                        <a:rPr lang="en-AU" sz="3200" b="0" i="1" strike="sngStrike" dirty="0" smtClean="0"/>
                        <a:t>1</a:t>
                      </a:r>
                      <a:endParaRPr lang="en-AU" sz="3200" b="0" i="1" strike="sngStrike" dirty="0"/>
                    </a:p>
                  </a:txBody>
                  <a:tcPr/>
                </a:tc>
                <a:tc rowSpan="6">
                  <a:txBody>
                    <a:bodyPr/>
                    <a:lstStyle/>
                    <a:p>
                      <a:pPr algn="ctr"/>
                      <a:r>
                        <a:rPr lang="en-AU" sz="8800" b="1" i="0" u="none" strike="noStrike" cap="none" spc="0" baseline="0" dirty="0" smtClean="0">
                          <a:ln>
                            <a:noFill/>
                          </a:ln>
                          <a:solidFill>
                            <a:srgbClr val="7030A0"/>
                          </a:solidFill>
                          <a:uFillTx/>
                          <a:latin typeface="+mn-lt"/>
                          <a:ea typeface="+mn-ea"/>
                          <a:cs typeface="+mn-cs"/>
                          <a:sym typeface="Helvetica Neue"/>
                        </a:rPr>
                        <a:t>+</a:t>
                      </a:r>
                      <a:endParaRPr lang="en-AU" sz="8800" b="1" i="0" u="none" strike="noStrike" cap="none" spc="0" baseline="0" dirty="0">
                        <a:ln>
                          <a:noFill/>
                        </a:ln>
                        <a:solidFill>
                          <a:srgbClr val="7030A0"/>
                        </a:solidFill>
                        <a:uFillTx/>
                        <a:latin typeface="+mn-lt"/>
                        <a:ea typeface="+mn-ea"/>
                        <a:cs typeface="+mn-cs"/>
                        <a:sym typeface="Helvetica Neue"/>
                      </a:endParaRPr>
                    </a:p>
                  </a:txBody>
                  <a:tcPr/>
                </a:tc>
                <a:tc rowSpan="6">
                  <a:txBody>
                    <a:bodyPr/>
                    <a:lstStyle/>
                    <a:p>
                      <a:pPr algn="ctr"/>
                      <a:r>
                        <a:rPr lang="en-AU" sz="8800" dirty="0" smtClean="0">
                          <a:solidFill>
                            <a:srgbClr val="FF0000"/>
                          </a:solidFill>
                        </a:rPr>
                        <a:t>1</a:t>
                      </a:r>
                      <a:endParaRPr lang="en-AU" sz="8800" dirty="0">
                        <a:solidFill>
                          <a:srgbClr val="FF0000"/>
                        </a:solidFill>
                      </a:endParaRPr>
                    </a:p>
                  </a:txBody>
                  <a:tcPr/>
                </a:tc>
                <a:tc>
                  <a:txBody>
                    <a:bodyPr/>
                    <a:lstStyle/>
                    <a:p>
                      <a:pPr algn="ctr"/>
                      <a:r>
                        <a:rPr lang="en-AU" sz="3200" b="0" i="1" strike="sngStrike" baseline="0" dirty="0" smtClean="0"/>
                        <a:t>1</a:t>
                      </a:r>
                      <a:endParaRPr lang="en-AU" sz="3200" b="0" i="1" strike="sngStrike" baseline="0" dirty="0"/>
                    </a:p>
                  </a:txBody>
                  <a:tcPr/>
                </a:tc>
                <a:extLst>
                  <a:ext uri="{0D108BD9-81ED-4DB2-BD59-A6C34878D82A}">
                    <a16:rowId xmlns:a16="http://schemas.microsoft.com/office/drawing/2014/main" val="1919202372"/>
                  </a:ext>
                </a:extLst>
              </a:tr>
              <a:tr h="506025">
                <a:tc>
                  <a:txBody>
                    <a:bodyPr/>
                    <a:lstStyle/>
                    <a:p>
                      <a:pPr algn="ctr"/>
                      <a:r>
                        <a:rPr lang="en-AU" sz="3200" b="0" i="1" strike="sngStrike" dirty="0" smtClean="0"/>
                        <a:t>2</a:t>
                      </a:r>
                      <a:endParaRPr lang="en-AU" sz="3200" b="0" i="1" strike="sngStrike"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b="0" i="1" strike="sngStrike" baseline="0" dirty="0" smtClean="0"/>
                        <a:t>3</a:t>
                      </a:r>
                      <a:endParaRPr lang="en-AU" sz="3200" b="0" i="1" strike="sngStrike" baseline="0" dirty="0"/>
                    </a:p>
                  </a:txBody>
                  <a:tcPr/>
                </a:tc>
                <a:extLst>
                  <a:ext uri="{0D108BD9-81ED-4DB2-BD59-A6C34878D82A}">
                    <a16:rowId xmlns:a16="http://schemas.microsoft.com/office/drawing/2014/main" val="3164758614"/>
                  </a:ext>
                </a:extLst>
              </a:tr>
              <a:tr h="506025">
                <a:tc>
                  <a:txBody>
                    <a:bodyPr/>
                    <a:lstStyle/>
                    <a:p>
                      <a:pPr algn="ctr"/>
                      <a:r>
                        <a:rPr lang="en-AU" sz="3200" b="0" i="1" strike="sngStrike" dirty="0" smtClean="0"/>
                        <a:t>4</a:t>
                      </a:r>
                      <a:endParaRPr lang="en-AU" sz="3200" b="0" i="1" strike="sngStrike"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b="0" i="1" strike="sngStrike" baseline="0" dirty="0" smtClean="0"/>
                        <a:t>5</a:t>
                      </a:r>
                      <a:endParaRPr lang="en-AU" sz="3200" b="0" i="1" strike="sngStrike" baseline="0" dirty="0"/>
                    </a:p>
                  </a:txBody>
                  <a:tcPr/>
                </a:tc>
                <a:extLst>
                  <a:ext uri="{0D108BD9-81ED-4DB2-BD59-A6C34878D82A}">
                    <a16:rowId xmlns:a16="http://schemas.microsoft.com/office/drawing/2014/main" val="2592890435"/>
                  </a:ext>
                </a:extLst>
              </a:tr>
              <a:tr h="506025">
                <a:tc>
                  <a:txBody>
                    <a:bodyPr/>
                    <a:lstStyle/>
                    <a:p>
                      <a:pPr algn="ctr"/>
                      <a:r>
                        <a:rPr lang="en-AU" sz="3200" b="0" i="1" strike="sngStrike" dirty="0" smtClean="0"/>
                        <a:t>6</a:t>
                      </a:r>
                      <a:endParaRPr lang="en-AU" sz="3200" b="0" i="1" strike="sngStrike"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b="0" i="1" strike="sngStrike" baseline="0" dirty="0" smtClean="0"/>
                        <a:t>7</a:t>
                      </a:r>
                      <a:endParaRPr lang="en-AU" sz="3200" b="0" i="1" strike="sngStrike" baseline="0" dirty="0"/>
                    </a:p>
                  </a:txBody>
                  <a:tcPr/>
                </a:tc>
                <a:extLst>
                  <a:ext uri="{0D108BD9-81ED-4DB2-BD59-A6C34878D82A}">
                    <a16:rowId xmlns:a16="http://schemas.microsoft.com/office/drawing/2014/main" val="2238631200"/>
                  </a:ext>
                </a:extLst>
              </a:tr>
              <a:tr h="506025">
                <a:tc>
                  <a:txBody>
                    <a:bodyPr/>
                    <a:lstStyle/>
                    <a:p>
                      <a:pPr algn="ctr"/>
                      <a:r>
                        <a:rPr lang="en-AU" sz="3200" b="0" i="1" strike="sngStrike" dirty="0" smtClean="0"/>
                        <a:t>12</a:t>
                      </a:r>
                      <a:endParaRPr lang="en-AU" sz="3200" b="0" i="1" strike="sngStrike"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b="0" i="1" strike="sngStrike" baseline="0" dirty="0" smtClean="0"/>
                        <a:t>13</a:t>
                      </a:r>
                      <a:endParaRPr lang="en-AU" sz="3200" b="0" i="1" strike="sngStrike" baseline="0" dirty="0"/>
                    </a:p>
                  </a:txBody>
                  <a:tcPr/>
                </a:tc>
                <a:extLst>
                  <a:ext uri="{0D108BD9-81ED-4DB2-BD59-A6C34878D82A}">
                    <a16:rowId xmlns:a16="http://schemas.microsoft.com/office/drawing/2014/main" val="376940735"/>
                  </a:ext>
                </a:extLst>
              </a:tr>
              <a:tr h="506025">
                <a:tc>
                  <a:txBody>
                    <a:bodyPr/>
                    <a:lstStyle/>
                    <a:p>
                      <a:pPr algn="ctr"/>
                      <a:r>
                        <a:rPr lang="en-AU" sz="3200" dirty="0" smtClean="0">
                          <a:solidFill>
                            <a:schemeClr val="accent4"/>
                          </a:solidFill>
                        </a:rPr>
                        <a:t>15</a:t>
                      </a:r>
                      <a:endParaRPr lang="en-AU" sz="3200" dirty="0">
                        <a:solidFill>
                          <a:schemeClr val="accent4"/>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solidFill>
                            <a:schemeClr val="accent4"/>
                          </a:solidFill>
                        </a:rPr>
                        <a:t>?</a:t>
                      </a:r>
                      <a:endParaRPr lang="en-AU" sz="3200" dirty="0">
                        <a:solidFill>
                          <a:schemeClr val="accent4"/>
                        </a:solidFill>
                      </a:endParaRPr>
                    </a:p>
                  </a:txBody>
                  <a:tcPr/>
                </a:tc>
                <a:extLst>
                  <a:ext uri="{0D108BD9-81ED-4DB2-BD59-A6C34878D82A}">
                    <a16:rowId xmlns:a16="http://schemas.microsoft.com/office/drawing/2014/main" val="2197698"/>
                  </a:ext>
                </a:extLst>
              </a:tr>
            </a:tbl>
          </a:graphicData>
        </a:graphic>
      </p:graphicFrame>
      <p:sp>
        <p:nvSpPr>
          <p:cNvPr id="4" name="TextBox 3"/>
          <p:cNvSpPr txBox="1"/>
          <p:nvPr/>
        </p:nvSpPr>
        <p:spPr>
          <a:xfrm>
            <a:off x="1008944" y="7927458"/>
            <a:ext cx="11921632"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AU" sz="3200" b="1" i="0" u="none" strike="noStrike" cap="none" spc="0" normalizeH="0" baseline="0" dirty="0" smtClean="0">
                <a:ln>
                  <a:noFill/>
                </a:ln>
                <a:solidFill>
                  <a:schemeClr val="accent1"/>
                </a:solidFill>
                <a:effectLst/>
                <a:uFillTx/>
                <a:sym typeface="Helvetica Neue Light"/>
              </a:rPr>
              <a:t>Here is key</a:t>
            </a:r>
            <a:r>
              <a:rPr kumimoji="0" lang="en-AU" sz="3200" b="0" i="0" u="none" strike="noStrike" cap="none" spc="0" normalizeH="0" baseline="0" dirty="0" smtClean="0">
                <a:ln>
                  <a:noFill/>
                </a:ln>
                <a:solidFill>
                  <a:schemeClr val="accent1"/>
                </a:solidFill>
                <a:effectLst/>
                <a:uFillTx/>
                <a:sym typeface="Helvetica Neue Light"/>
              </a:rPr>
              <a:t>: once we know the</a:t>
            </a:r>
            <a:r>
              <a:rPr kumimoji="0" lang="en-AU" sz="3200" b="0" i="0" u="none" strike="noStrike" cap="none" spc="0" normalizeH="0" dirty="0" smtClean="0">
                <a:ln>
                  <a:noFill/>
                </a:ln>
                <a:solidFill>
                  <a:schemeClr val="accent1"/>
                </a:solidFill>
                <a:effectLst/>
                <a:uFillTx/>
                <a:sym typeface="Helvetica Neue Light"/>
              </a:rPr>
              <a:t> </a:t>
            </a:r>
            <a:r>
              <a:rPr kumimoji="0" lang="en-AU" sz="3200" b="1" i="0" u="none" strike="noStrike" cap="none" spc="0" normalizeH="0" dirty="0" smtClean="0">
                <a:ln>
                  <a:noFill/>
                </a:ln>
                <a:solidFill>
                  <a:schemeClr val="accent1"/>
                </a:solidFill>
                <a:effectLst/>
                <a:uFillTx/>
                <a:sym typeface="Helvetica Neue Light"/>
              </a:rPr>
              <a:t>model</a:t>
            </a:r>
            <a:r>
              <a:rPr kumimoji="0" lang="en-AU" sz="3200" b="0" i="0" u="none" strike="noStrike" cap="none" spc="0" normalizeH="0" dirty="0" smtClean="0">
                <a:ln>
                  <a:noFill/>
                </a:ln>
                <a:solidFill>
                  <a:schemeClr val="accent1"/>
                </a:solidFill>
                <a:effectLst/>
                <a:uFillTx/>
                <a:sym typeface="Helvetica Neue Light"/>
              </a:rPr>
              <a:t> and </a:t>
            </a:r>
            <a:r>
              <a:rPr kumimoji="0" lang="en-AU" sz="3200" b="1" i="0" u="none" strike="noStrike" cap="none" spc="0" normalizeH="0" dirty="0" smtClean="0">
                <a:ln>
                  <a:noFill/>
                </a:ln>
                <a:solidFill>
                  <a:schemeClr val="accent1"/>
                </a:solidFill>
                <a:effectLst/>
                <a:uFillTx/>
                <a:sym typeface="Helvetica Neue Light"/>
              </a:rPr>
              <a:t>parameter</a:t>
            </a:r>
            <a:r>
              <a:rPr kumimoji="0" lang="en-AU" sz="3200" b="0" i="0" u="none" strike="noStrike" cap="none" spc="0" normalizeH="0" dirty="0" smtClean="0">
                <a:ln>
                  <a:noFill/>
                </a:ln>
                <a:solidFill>
                  <a:schemeClr val="accent1"/>
                </a:solidFill>
                <a:effectLst/>
                <a:uFillTx/>
                <a:sym typeface="Helvetica Neue Light"/>
              </a:rPr>
              <a:t>, we don’t need training data any more to predict output for new input</a:t>
            </a:r>
          </a:p>
        </p:txBody>
      </p:sp>
    </p:spTree>
    <p:extLst>
      <p:ext uri="{BB962C8B-B14F-4D97-AF65-F5344CB8AC3E}">
        <p14:creationId xmlns:p14="http://schemas.microsoft.com/office/powerpoint/2010/main" val="11322311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6600" dirty="0"/>
              <a:t>Machine Learning and AI is everywhere</a:t>
            </a:r>
            <a:br>
              <a:rPr lang="en-AU" sz="6600" dirty="0"/>
            </a:br>
            <a:endParaRPr lang="en-AU" dirty="0"/>
          </a:p>
        </p:txBody>
      </p:sp>
      <p:sp>
        <p:nvSpPr>
          <p:cNvPr id="3" name="Content Placeholder 2"/>
          <p:cNvSpPr>
            <a:spLocks noGrp="1"/>
          </p:cNvSpPr>
          <p:nvPr>
            <p:ph idx="1"/>
          </p:nvPr>
        </p:nvSpPr>
        <p:spPr/>
        <p:txBody>
          <a:bodyPr/>
          <a:lstStyle/>
          <a:p>
            <a:r>
              <a:rPr lang="en-AU" dirty="0"/>
              <a:t>They are more commonly used than you think. Let’s see three concrete examples</a:t>
            </a:r>
          </a:p>
          <a:p>
            <a:pPr>
              <a:buFont typeface="Wingdings" panose="05000000000000000000" pitchFamily="2" charset="2"/>
              <a:buChar char="Ø"/>
            </a:pPr>
            <a:r>
              <a:rPr lang="en-AU" dirty="0"/>
              <a:t>Retailer</a:t>
            </a:r>
          </a:p>
          <a:p>
            <a:pPr>
              <a:buFont typeface="Wingdings" panose="05000000000000000000" pitchFamily="2" charset="2"/>
              <a:buChar char="Ø"/>
            </a:pPr>
            <a:r>
              <a:rPr lang="en-AU" dirty="0"/>
              <a:t>Human Resource</a:t>
            </a:r>
          </a:p>
          <a:p>
            <a:pPr marL="0" indent="0">
              <a:buNone/>
            </a:pPr>
            <a:endParaRPr lang="en-AU" dirty="0"/>
          </a:p>
        </p:txBody>
      </p:sp>
    </p:spTree>
    <p:extLst>
      <p:ext uri="{BB962C8B-B14F-4D97-AF65-F5344CB8AC3E}">
        <p14:creationId xmlns:p14="http://schemas.microsoft.com/office/powerpoint/2010/main" val="641661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ree most common Machine Learning Algorithms"/>
          <p:cNvSpPr txBox="1">
            <a:spLocks noGrp="1"/>
          </p:cNvSpPr>
          <p:nvPr>
            <p:ph type="title"/>
          </p:nvPr>
        </p:nvSpPr>
        <p:spPr>
          <a:xfrm>
            <a:off x="787400" y="254000"/>
            <a:ext cx="12364720" cy="2438400"/>
          </a:xfrm>
          <a:prstGeom prst="rect">
            <a:avLst/>
          </a:prstGeom>
        </p:spPr>
        <p:txBody>
          <a:bodyPr>
            <a:normAutofit/>
          </a:bodyPr>
          <a:lstStyle>
            <a:lvl1pPr defTabSz="578358">
              <a:defRPr sz="7128">
                <a:effectLst>
                  <a:outerShdw blurRad="50292" dist="37719" dir="5400000" rotWithShape="0">
                    <a:srgbClr val="000000"/>
                  </a:outerShdw>
                </a:effectLst>
              </a:defRPr>
            </a:lvl1pPr>
          </a:lstStyle>
          <a:p>
            <a:r>
              <a:rPr lang="en-AU" dirty="0" smtClean="0">
                <a:effectLst/>
              </a:rPr>
              <a:t>In reality…</a:t>
            </a:r>
            <a:endParaRPr dirty="0">
              <a:effectLst/>
            </a:endParaRPr>
          </a:p>
        </p:txBody>
      </p:sp>
      <p:sp>
        <p:nvSpPr>
          <p:cNvPr id="2" name="TextBox 1"/>
          <p:cNvSpPr txBox="1"/>
          <p:nvPr/>
        </p:nvSpPr>
        <p:spPr>
          <a:xfrm>
            <a:off x="833120" y="6528840"/>
            <a:ext cx="11407228" cy="26879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2800" dirty="0">
                <a:solidFill>
                  <a:schemeClr val="accent4"/>
                </a:solidFill>
                <a:effectLst/>
              </a:rPr>
              <a:t>M</a:t>
            </a:r>
            <a:r>
              <a:rPr lang="en-AU" sz="2800" dirty="0" smtClean="0">
                <a:solidFill>
                  <a:schemeClr val="accent4"/>
                </a:solidFill>
                <a:effectLst/>
              </a:rPr>
              <a:t>odels are never easily guessed</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2800" dirty="0" smtClean="0">
                <a:solidFill>
                  <a:schemeClr val="accent4"/>
                </a:solidFill>
                <a:effectLst/>
              </a:rPr>
              <a:t>guessing the right model is the </a:t>
            </a:r>
            <a:r>
              <a:rPr lang="en-AU" sz="2800" b="1" dirty="0" smtClean="0">
                <a:solidFill>
                  <a:schemeClr val="accent4"/>
                </a:solidFill>
                <a:effectLst/>
              </a:rPr>
              <a:t>key</a:t>
            </a:r>
            <a:r>
              <a:rPr lang="en-AU" sz="2800" dirty="0" smtClean="0">
                <a:solidFill>
                  <a:schemeClr val="accent4"/>
                </a:solidFill>
                <a:effectLst/>
              </a:rPr>
              <a: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2800" dirty="0" smtClean="0">
                <a:solidFill>
                  <a:schemeClr val="accent4"/>
                </a:solidFill>
                <a:effectLst/>
              </a:rPr>
              <a:t>Also, no model and parameters can give perfect output for every input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2800" dirty="0" smtClean="0">
                <a:solidFill>
                  <a:srgbClr val="7030A0"/>
                </a:solidFill>
                <a:effectLst/>
              </a:rPr>
              <a:t>The key take way:</a:t>
            </a:r>
            <a:r>
              <a:rPr lang="en-AU" sz="2800" dirty="0" smtClean="0">
                <a:solidFill>
                  <a:schemeClr val="accent4"/>
                </a:solidFill>
                <a:effectLst/>
              </a:rPr>
              <a:t> given a model, we need to find a parameter that generates least amount of </a:t>
            </a:r>
            <a:r>
              <a:rPr lang="en-AU" sz="2800" i="1" dirty="0" smtClean="0">
                <a:solidFill>
                  <a:schemeClr val="accent4"/>
                </a:solidFill>
                <a:effectLst/>
              </a:rPr>
              <a:t>total discrepancies </a:t>
            </a:r>
            <a:r>
              <a:rPr lang="en-AU" sz="2800" dirty="0" smtClean="0">
                <a:solidFill>
                  <a:schemeClr val="accent4"/>
                </a:solidFill>
                <a:effectLst/>
              </a:rPr>
              <a:t>between </a:t>
            </a:r>
            <a:r>
              <a:rPr lang="en-AU" sz="2800" b="1" dirty="0" smtClean="0">
                <a:solidFill>
                  <a:srgbClr val="7030A0"/>
                </a:solidFill>
                <a:effectLst/>
              </a:rPr>
              <a:t>predicted</a:t>
            </a:r>
            <a:r>
              <a:rPr lang="en-AU" sz="2800" dirty="0" smtClean="0">
                <a:solidFill>
                  <a:schemeClr val="accent4"/>
                </a:solidFill>
                <a:effectLst/>
              </a:rPr>
              <a:t> </a:t>
            </a:r>
            <a:r>
              <a:rPr lang="en-AU" sz="2800" b="1" dirty="0" smtClean="0">
                <a:solidFill>
                  <a:srgbClr val="7030A0"/>
                </a:solidFill>
                <a:effectLst/>
              </a:rPr>
              <a:t>output</a:t>
            </a:r>
            <a:r>
              <a:rPr lang="en-AU" sz="2800" dirty="0" smtClean="0">
                <a:solidFill>
                  <a:schemeClr val="accent4"/>
                </a:solidFill>
                <a:effectLst/>
              </a:rPr>
              <a:t> and </a:t>
            </a:r>
            <a:r>
              <a:rPr lang="en-AU" sz="2800" b="1" dirty="0" smtClean="0">
                <a:solidFill>
                  <a:srgbClr val="7030A0"/>
                </a:solidFill>
                <a:effectLst/>
              </a:rPr>
              <a:t>true </a:t>
            </a:r>
            <a:r>
              <a:rPr lang="en-AU" sz="2800" b="1" dirty="0" smtClean="0">
                <a:solidFill>
                  <a:srgbClr val="7030A0"/>
                </a:solidFill>
                <a:effectLst/>
              </a:rPr>
              <a:t>output</a:t>
            </a:r>
            <a:endParaRPr lang="en-AU" sz="2800" b="1" dirty="0" smtClean="0">
              <a:solidFill>
                <a:srgbClr val="7030A0"/>
              </a:solidFill>
              <a:effectLst/>
            </a:endParaRPr>
          </a:p>
        </p:txBody>
      </p:sp>
      <p:graphicFrame>
        <p:nvGraphicFramePr>
          <p:cNvPr id="6" name="Table 5"/>
          <p:cNvGraphicFramePr>
            <a:graphicFrameLocks noGrp="1"/>
          </p:cNvGraphicFramePr>
          <p:nvPr>
            <p:extLst>
              <p:ext uri="{D42A27DB-BD31-4B8C-83A1-F6EECF244321}">
                <p14:modId xmlns:p14="http://schemas.microsoft.com/office/powerpoint/2010/main" val="2923434375"/>
              </p:ext>
            </p:extLst>
          </p:nvPr>
        </p:nvGraphicFramePr>
        <p:xfrm>
          <a:off x="2214530" y="2020777"/>
          <a:ext cx="9124030" cy="4114800"/>
        </p:xfrm>
        <a:graphic>
          <a:graphicData uri="http://schemas.openxmlformats.org/drawingml/2006/table">
            <a:tbl>
              <a:tblPr firstRow="1" bandRow="1">
                <a:tableStyleId>{5940675A-B579-460E-94D1-54222C63F5DA}</a:tableStyleId>
              </a:tblPr>
              <a:tblGrid>
                <a:gridCol w="2072365">
                  <a:extLst>
                    <a:ext uri="{9D8B030D-6E8A-4147-A177-3AD203B41FA5}">
                      <a16:colId xmlns:a16="http://schemas.microsoft.com/office/drawing/2014/main" val="612088654"/>
                    </a:ext>
                  </a:extLst>
                </a:gridCol>
                <a:gridCol w="1908300">
                  <a:extLst>
                    <a:ext uri="{9D8B030D-6E8A-4147-A177-3AD203B41FA5}">
                      <a16:colId xmlns:a16="http://schemas.microsoft.com/office/drawing/2014/main" val="123951543"/>
                    </a:ext>
                  </a:extLst>
                </a:gridCol>
                <a:gridCol w="2940710">
                  <a:extLst>
                    <a:ext uri="{9D8B030D-6E8A-4147-A177-3AD203B41FA5}">
                      <a16:colId xmlns:a16="http://schemas.microsoft.com/office/drawing/2014/main" val="111387909"/>
                    </a:ext>
                  </a:extLst>
                </a:gridCol>
                <a:gridCol w="2202655">
                  <a:extLst>
                    <a:ext uri="{9D8B030D-6E8A-4147-A177-3AD203B41FA5}">
                      <a16:colId xmlns:a16="http://schemas.microsoft.com/office/drawing/2014/main" val="3092831165"/>
                    </a:ext>
                  </a:extLst>
                </a:gridCol>
              </a:tblGrid>
              <a:tr h="506025">
                <a:tc>
                  <a:txBody>
                    <a:bodyPr/>
                    <a:lstStyle/>
                    <a:p>
                      <a:pPr algn="ctr"/>
                      <a:r>
                        <a:rPr lang="en-AU" sz="3200" dirty="0" smtClean="0">
                          <a:solidFill>
                            <a:srgbClr val="0070C0"/>
                          </a:solidFill>
                        </a:rPr>
                        <a:t>Input </a:t>
                      </a:r>
                      <a:endParaRPr lang="en-AU" sz="3200" dirty="0">
                        <a:solidFill>
                          <a:srgbClr val="0070C0"/>
                        </a:solidFill>
                      </a:endParaRPr>
                    </a:p>
                  </a:txBody>
                  <a:tcPr/>
                </a:tc>
                <a:tc>
                  <a:txBody>
                    <a:bodyPr/>
                    <a:lstStyle/>
                    <a:p>
                      <a:pPr algn="ctr"/>
                      <a:r>
                        <a:rPr lang="en-AU" sz="3200" b="1" i="0" u="none" strike="noStrike" cap="none" spc="0" baseline="0" dirty="0" smtClean="0">
                          <a:ln>
                            <a:noFill/>
                          </a:ln>
                          <a:solidFill>
                            <a:srgbClr val="7030A0"/>
                          </a:solidFill>
                          <a:uFillTx/>
                          <a:latin typeface="+mn-lt"/>
                          <a:ea typeface="+mn-ea"/>
                          <a:cs typeface="+mn-cs"/>
                          <a:sym typeface="Helvetica Neue"/>
                        </a:rPr>
                        <a:t>Model</a:t>
                      </a:r>
                      <a:r>
                        <a:rPr lang="en-AU" sz="3600" baseline="0" dirty="0" smtClean="0">
                          <a:solidFill>
                            <a:srgbClr val="7030A0"/>
                          </a:solidFill>
                        </a:rPr>
                        <a:t> </a:t>
                      </a:r>
                      <a:endParaRPr lang="en-AU" sz="3600" dirty="0">
                        <a:solidFill>
                          <a:srgbClr val="7030A0"/>
                        </a:solidFill>
                      </a:endParaRPr>
                    </a:p>
                  </a:txBody>
                  <a:tcPr/>
                </a:tc>
                <a:tc>
                  <a:txBody>
                    <a:bodyPr/>
                    <a:lstStyle/>
                    <a:p>
                      <a:pPr algn="ctr"/>
                      <a:r>
                        <a:rPr lang="en-AU" sz="3200" dirty="0" smtClean="0">
                          <a:solidFill>
                            <a:srgbClr val="FF0000"/>
                          </a:solidFill>
                        </a:rPr>
                        <a:t>Parameter</a:t>
                      </a:r>
                      <a:endParaRPr lang="en-AU" sz="3200" dirty="0">
                        <a:solidFill>
                          <a:srgbClr val="FF0000"/>
                        </a:solidFill>
                      </a:endParaRPr>
                    </a:p>
                  </a:txBody>
                  <a:tcPr/>
                </a:tc>
                <a:tc>
                  <a:txBody>
                    <a:bodyPr/>
                    <a:lstStyle/>
                    <a:p>
                      <a:pPr algn="ctr"/>
                      <a:r>
                        <a:rPr lang="en-AU" sz="3200" dirty="0" smtClean="0">
                          <a:solidFill>
                            <a:srgbClr val="0070C0"/>
                          </a:solidFill>
                        </a:rPr>
                        <a:t>Output </a:t>
                      </a:r>
                      <a:endParaRPr lang="en-AU" sz="3200" dirty="0">
                        <a:solidFill>
                          <a:srgbClr val="0070C0"/>
                        </a:solidFill>
                      </a:endParaRPr>
                    </a:p>
                  </a:txBody>
                  <a:tcPr/>
                </a:tc>
                <a:extLst>
                  <a:ext uri="{0D108BD9-81ED-4DB2-BD59-A6C34878D82A}">
                    <a16:rowId xmlns:a16="http://schemas.microsoft.com/office/drawing/2014/main" val="301277978"/>
                  </a:ext>
                </a:extLst>
              </a:tr>
              <a:tr h="506025">
                <a:tc>
                  <a:txBody>
                    <a:bodyPr/>
                    <a:lstStyle/>
                    <a:p>
                      <a:pPr algn="ctr"/>
                      <a:r>
                        <a:rPr lang="en-AU" sz="3200" dirty="0" smtClean="0"/>
                        <a:t>1.2</a:t>
                      </a:r>
                      <a:endParaRPr lang="en-AU" sz="3200" dirty="0"/>
                    </a:p>
                  </a:txBody>
                  <a:tcPr/>
                </a:tc>
                <a:tc rowSpan="6">
                  <a:txBody>
                    <a:bodyPr/>
                    <a:lstStyle/>
                    <a:p>
                      <a:pPr algn="ctr"/>
                      <a:r>
                        <a:rPr lang="en-AU" sz="8800" b="1" i="0" u="none" strike="noStrike" cap="none" spc="0" baseline="0" dirty="0" smtClean="0">
                          <a:ln>
                            <a:noFill/>
                          </a:ln>
                          <a:solidFill>
                            <a:srgbClr val="7030A0"/>
                          </a:solidFill>
                          <a:uFillTx/>
                          <a:latin typeface="+mn-lt"/>
                          <a:ea typeface="+mn-ea"/>
                          <a:cs typeface="+mn-cs"/>
                          <a:sym typeface="Helvetica Neue"/>
                        </a:rPr>
                        <a:t>+</a:t>
                      </a:r>
                      <a:endParaRPr lang="en-AU" sz="8800" b="1" i="0" u="none" strike="noStrike" cap="none" spc="0" baseline="0" dirty="0">
                        <a:ln>
                          <a:noFill/>
                        </a:ln>
                        <a:solidFill>
                          <a:srgbClr val="7030A0"/>
                        </a:solidFill>
                        <a:uFillTx/>
                        <a:latin typeface="+mn-lt"/>
                        <a:ea typeface="+mn-ea"/>
                        <a:cs typeface="+mn-cs"/>
                        <a:sym typeface="Helvetica Neue"/>
                      </a:endParaRPr>
                    </a:p>
                  </a:txBody>
                  <a:tcPr/>
                </a:tc>
                <a:tc rowSpan="6">
                  <a:txBody>
                    <a:bodyPr/>
                    <a:lstStyle/>
                    <a:p>
                      <a:pPr algn="ctr"/>
                      <a:r>
                        <a:rPr lang="en-AU" sz="8800" dirty="0" smtClean="0">
                          <a:solidFill>
                            <a:srgbClr val="FF0000"/>
                          </a:solidFill>
                        </a:rPr>
                        <a:t>?</a:t>
                      </a:r>
                      <a:endParaRPr lang="en-AU" sz="8800" dirty="0">
                        <a:solidFill>
                          <a:srgbClr val="FF0000"/>
                        </a:solidFill>
                      </a:endParaRPr>
                    </a:p>
                  </a:txBody>
                  <a:tcPr/>
                </a:tc>
                <a:tc>
                  <a:txBody>
                    <a:bodyPr/>
                    <a:lstStyle/>
                    <a:p>
                      <a:pPr algn="ctr"/>
                      <a:r>
                        <a:rPr lang="en-AU" sz="3200" dirty="0" smtClean="0"/>
                        <a:t>1.5</a:t>
                      </a:r>
                      <a:endParaRPr lang="en-AU" sz="3200" dirty="0"/>
                    </a:p>
                  </a:txBody>
                  <a:tcPr/>
                </a:tc>
                <a:extLst>
                  <a:ext uri="{0D108BD9-81ED-4DB2-BD59-A6C34878D82A}">
                    <a16:rowId xmlns:a16="http://schemas.microsoft.com/office/drawing/2014/main" val="1919202372"/>
                  </a:ext>
                </a:extLst>
              </a:tr>
              <a:tr h="506025">
                <a:tc>
                  <a:txBody>
                    <a:bodyPr/>
                    <a:lstStyle/>
                    <a:p>
                      <a:pPr algn="ctr"/>
                      <a:r>
                        <a:rPr lang="en-AU" sz="3200" dirty="0" smtClean="0"/>
                        <a:t>2.6</a:t>
                      </a:r>
                      <a:endParaRPr lang="en-AU" sz="3200"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t>3.3</a:t>
                      </a:r>
                      <a:endParaRPr lang="en-AU" sz="3200" dirty="0"/>
                    </a:p>
                  </a:txBody>
                  <a:tcPr/>
                </a:tc>
                <a:extLst>
                  <a:ext uri="{0D108BD9-81ED-4DB2-BD59-A6C34878D82A}">
                    <a16:rowId xmlns:a16="http://schemas.microsoft.com/office/drawing/2014/main" val="3164758614"/>
                  </a:ext>
                </a:extLst>
              </a:tr>
              <a:tr h="506025">
                <a:tc>
                  <a:txBody>
                    <a:bodyPr/>
                    <a:lstStyle/>
                    <a:p>
                      <a:pPr algn="ctr"/>
                      <a:r>
                        <a:rPr lang="en-AU" sz="3200" dirty="0" smtClean="0"/>
                        <a:t>4.1</a:t>
                      </a:r>
                      <a:endParaRPr lang="en-AU" sz="3200"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t>5.3</a:t>
                      </a:r>
                      <a:endParaRPr lang="en-AU" sz="3200" dirty="0"/>
                    </a:p>
                  </a:txBody>
                  <a:tcPr/>
                </a:tc>
                <a:extLst>
                  <a:ext uri="{0D108BD9-81ED-4DB2-BD59-A6C34878D82A}">
                    <a16:rowId xmlns:a16="http://schemas.microsoft.com/office/drawing/2014/main" val="2592890435"/>
                  </a:ext>
                </a:extLst>
              </a:tr>
              <a:tr h="506025">
                <a:tc>
                  <a:txBody>
                    <a:bodyPr/>
                    <a:lstStyle/>
                    <a:p>
                      <a:pPr algn="ctr"/>
                      <a:r>
                        <a:rPr lang="en-AU" sz="3200" dirty="0" smtClean="0"/>
                        <a:t>6.7</a:t>
                      </a:r>
                      <a:endParaRPr lang="en-AU" sz="3200"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t>7.6</a:t>
                      </a:r>
                      <a:endParaRPr lang="en-AU" sz="3200" dirty="0"/>
                    </a:p>
                  </a:txBody>
                  <a:tcPr/>
                </a:tc>
                <a:extLst>
                  <a:ext uri="{0D108BD9-81ED-4DB2-BD59-A6C34878D82A}">
                    <a16:rowId xmlns:a16="http://schemas.microsoft.com/office/drawing/2014/main" val="2238631200"/>
                  </a:ext>
                </a:extLst>
              </a:tr>
              <a:tr h="506025">
                <a:tc>
                  <a:txBody>
                    <a:bodyPr/>
                    <a:lstStyle/>
                    <a:p>
                      <a:pPr algn="ctr"/>
                      <a:r>
                        <a:rPr lang="en-AU" sz="3200" dirty="0" smtClean="0">
                          <a:solidFill>
                            <a:schemeClr val="accent5">
                              <a:lumMod val="60000"/>
                              <a:lumOff val="40000"/>
                            </a:schemeClr>
                          </a:solidFill>
                        </a:rPr>
                        <a:t>10.1</a:t>
                      </a:r>
                      <a:endParaRPr lang="en-AU" sz="3200" dirty="0">
                        <a:solidFill>
                          <a:schemeClr val="accent5">
                            <a:lumMod val="60000"/>
                            <a:lumOff val="40000"/>
                          </a:schemeClr>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solidFill>
                            <a:schemeClr val="accent5">
                              <a:lumMod val="60000"/>
                              <a:lumOff val="40000"/>
                            </a:schemeClr>
                          </a:solidFill>
                        </a:rPr>
                        <a:t>18.2</a:t>
                      </a:r>
                      <a:endParaRPr lang="en-AU" sz="3200" dirty="0">
                        <a:solidFill>
                          <a:schemeClr val="accent5">
                            <a:lumMod val="60000"/>
                            <a:lumOff val="40000"/>
                          </a:schemeClr>
                        </a:solidFill>
                      </a:endParaRPr>
                    </a:p>
                  </a:txBody>
                  <a:tcPr/>
                </a:tc>
                <a:extLst>
                  <a:ext uri="{0D108BD9-81ED-4DB2-BD59-A6C34878D82A}">
                    <a16:rowId xmlns:a16="http://schemas.microsoft.com/office/drawing/2014/main" val="2191333437"/>
                  </a:ext>
                </a:extLst>
              </a:tr>
              <a:tr h="506025">
                <a:tc>
                  <a:txBody>
                    <a:bodyPr/>
                    <a:lstStyle/>
                    <a:p>
                      <a:pPr algn="ctr"/>
                      <a:r>
                        <a:rPr lang="en-AU" sz="3200" dirty="0" smtClean="0"/>
                        <a:t>12.2</a:t>
                      </a:r>
                      <a:endParaRPr lang="en-AU" sz="3200"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t>13.3</a:t>
                      </a:r>
                      <a:endParaRPr lang="en-AU" sz="3200" dirty="0"/>
                    </a:p>
                  </a:txBody>
                  <a:tcPr/>
                </a:tc>
                <a:extLst>
                  <a:ext uri="{0D108BD9-81ED-4DB2-BD59-A6C34878D82A}">
                    <a16:rowId xmlns:a16="http://schemas.microsoft.com/office/drawing/2014/main" val="376940735"/>
                  </a:ext>
                </a:extLst>
              </a:tr>
            </a:tbl>
          </a:graphicData>
        </a:graphic>
      </p:graphicFrame>
    </p:spTree>
    <p:extLst>
      <p:ext uri="{BB962C8B-B14F-4D97-AF65-F5344CB8AC3E}">
        <p14:creationId xmlns:p14="http://schemas.microsoft.com/office/powerpoint/2010/main" val="422430098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ree most common Machine Learning Algorithms"/>
          <p:cNvSpPr txBox="1">
            <a:spLocks noGrp="1"/>
          </p:cNvSpPr>
          <p:nvPr>
            <p:ph type="title"/>
          </p:nvPr>
        </p:nvSpPr>
        <p:spPr>
          <a:xfrm>
            <a:off x="787400" y="254000"/>
            <a:ext cx="12364720" cy="2438400"/>
          </a:xfrm>
          <a:prstGeom prst="rect">
            <a:avLst/>
          </a:prstGeom>
        </p:spPr>
        <p:txBody>
          <a:bodyPr>
            <a:normAutofit/>
          </a:bodyPr>
          <a:lstStyle>
            <a:lvl1pPr defTabSz="578358">
              <a:defRPr sz="7128">
                <a:effectLst>
                  <a:outerShdw blurRad="50292" dist="37719" dir="5400000" rotWithShape="0">
                    <a:srgbClr val="000000"/>
                  </a:outerShdw>
                </a:effectLst>
              </a:defRPr>
            </a:lvl1pPr>
          </a:lstStyle>
          <a:p>
            <a:r>
              <a:rPr lang="en-AU" dirty="0" smtClean="0">
                <a:effectLst/>
              </a:rPr>
              <a:t>Also in reality …</a:t>
            </a:r>
            <a:endParaRPr dirty="0">
              <a:effectLst/>
            </a:endParaRPr>
          </a:p>
        </p:txBody>
      </p:sp>
      <p:sp>
        <p:nvSpPr>
          <p:cNvPr id="2" name="TextBox 1"/>
          <p:cNvSpPr txBox="1"/>
          <p:nvPr/>
        </p:nvSpPr>
        <p:spPr>
          <a:xfrm>
            <a:off x="585892" y="6672077"/>
            <a:ext cx="11712787" cy="26263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3200" dirty="0" smtClean="0">
                <a:solidFill>
                  <a:schemeClr val="accent4"/>
                </a:solidFill>
                <a:effectLst/>
              </a:rPr>
              <a:t>Input may be an array of numbers (vector)</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3200" dirty="0" smtClean="0">
                <a:solidFill>
                  <a:schemeClr val="accent4"/>
                </a:solidFill>
                <a:effectLst/>
              </a:rPr>
              <a:t>Output can also be (usually not) vector</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3200" dirty="0" smtClean="0">
                <a:solidFill>
                  <a:schemeClr val="accent4"/>
                </a:solidFill>
                <a:effectLst/>
              </a:rPr>
              <a:t>Guess  the mode is difficult</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AU" sz="3200" b="0" i="0" u="none" strike="noStrike" cap="none" spc="0" normalizeH="0" baseline="0" dirty="0" smtClean="0">
                <a:ln>
                  <a:noFill/>
                </a:ln>
                <a:solidFill>
                  <a:schemeClr val="accent4"/>
                </a:solidFill>
                <a:effectLst/>
                <a:uFillTx/>
                <a:sym typeface="Helvetica Neue Light"/>
              </a:rPr>
              <a:t>Once</a:t>
            </a:r>
            <a:r>
              <a:rPr kumimoji="0" lang="en-AU" sz="3200" b="0" i="0" u="none" strike="noStrike" cap="none" spc="0" normalizeH="0" dirty="0" smtClean="0">
                <a:ln>
                  <a:noFill/>
                </a:ln>
                <a:solidFill>
                  <a:schemeClr val="accent4"/>
                </a:solidFill>
                <a:effectLst/>
                <a:uFillTx/>
                <a:sym typeface="Helvetica Neue Light"/>
              </a:rPr>
              <a:t> the model is fixed, parameter can be worked out </a:t>
            </a:r>
            <a:r>
              <a:rPr kumimoji="0" lang="en-AU" sz="3200" b="1" i="0" u="none" strike="noStrike" cap="none" spc="0" normalizeH="0" dirty="0" smtClean="0">
                <a:ln>
                  <a:noFill/>
                </a:ln>
                <a:solidFill>
                  <a:srgbClr val="FF0000"/>
                </a:solidFill>
                <a:effectLst/>
                <a:uFillTx/>
                <a:sym typeface="Helvetica Neue Light"/>
              </a:rPr>
              <a:t>mathematically</a:t>
            </a:r>
            <a:endParaRPr kumimoji="0" lang="en-AU" sz="3200" b="1" i="0" u="none" strike="noStrike" cap="none" spc="0" normalizeH="0" baseline="0" dirty="0">
              <a:ln>
                <a:noFill/>
              </a:ln>
              <a:solidFill>
                <a:srgbClr val="FF0000"/>
              </a:solidFill>
              <a:effectLst/>
              <a:uFillTx/>
              <a:sym typeface="Helvetica Neue Light"/>
            </a:endParaRPr>
          </a:p>
        </p:txBody>
      </p:sp>
      <p:graphicFrame>
        <p:nvGraphicFramePr>
          <p:cNvPr id="6" name="Table 5"/>
          <p:cNvGraphicFramePr>
            <a:graphicFrameLocks noGrp="1"/>
          </p:cNvGraphicFramePr>
          <p:nvPr>
            <p:extLst>
              <p:ext uri="{D42A27DB-BD31-4B8C-83A1-F6EECF244321}">
                <p14:modId xmlns:p14="http://schemas.microsoft.com/office/powerpoint/2010/main" val="3480847878"/>
              </p:ext>
            </p:extLst>
          </p:nvPr>
        </p:nvGraphicFramePr>
        <p:xfrm>
          <a:off x="1097282" y="2075956"/>
          <a:ext cx="10439398" cy="3749040"/>
        </p:xfrm>
        <a:graphic>
          <a:graphicData uri="http://schemas.openxmlformats.org/drawingml/2006/table">
            <a:tbl>
              <a:tblPr firstRow="1" bandRow="1">
                <a:tableStyleId>{5940675A-B579-460E-94D1-54222C63F5DA}</a:tableStyleId>
              </a:tblPr>
              <a:tblGrid>
                <a:gridCol w="1852149">
                  <a:extLst>
                    <a:ext uri="{9D8B030D-6E8A-4147-A177-3AD203B41FA5}">
                      <a16:colId xmlns:a16="http://schemas.microsoft.com/office/drawing/2014/main" val="612088654"/>
                    </a:ext>
                  </a:extLst>
                </a:gridCol>
                <a:gridCol w="2081757">
                  <a:extLst>
                    <a:ext uri="{9D8B030D-6E8A-4147-A177-3AD203B41FA5}">
                      <a16:colId xmlns:a16="http://schemas.microsoft.com/office/drawing/2014/main" val="761097722"/>
                    </a:ext>
                  </a:extLst>
                </a:gridCol>
                <a:gridCol w="1561318">
                  <a:extLst>
                    <a:ext uri="{9D8B030D-6E8A-4147-A177-3AD203B41FA5}">
                      <a16:colId xmlns:a16="http://schemas.microsoft.com/office/drawing/2014/main" val="123951543"/>
                    </a:ext>
                  </a:extLst>
                </a:gridCol>
                <a:gridCol w="2423973">
                  <a:extLst>
                    <a:ext uri="{9D8B030D-6E8A-4147-A177-3AD203B41FA5}">
                      <a16:colId xmlns:a16="http://schemas.microsoft.com/office/drawing/2014/main" val="111387909"/>
                    </a:ext>
                  </a:extLst>
                </a:gridCol>
                <a:gridCol w="2520201">
                  <a:extLst>
                    <a:ext uri="{9D8B030D-6E8A-4147-A177-3AD203B41FA5}">
                      <a16:colId xmlns:a16="http://schemas.microsoft.com/office/drawing/2014/main" val="3092831165"/>
                    </a:ext>
                  </a:extLst>
                </a:gridCol>
              </a:tblGrid>
              <a:tr h="506025">
                <a:tc gridSpan="2">
                  <a:txBody>
                    <a:bodyPr/>
                    <a:lstStyle/>
                    <a:p>
                      <a:pPr algn="ctr"/>
                      <a:r>
                        <a:rPr lang="en-AU" sz="3200" dirty="0" smtClean="0">
                          <a:solidFill>
                            <a:srgbClr val="0070C0"/>
                          </a:solidFill>
                        </a:rPr>
                        <a:t>Input </a:t>
                      </a:r>
                      <a:endParaRPr lang="en-AU" sz="3200" dirty="0">
                        <a:solidFill>
                          <a:srgbClr val="0070C0"/>
                        </a:solidFill>
                      </a:endParaRPr>
                    </a:p>
                  </a:txBody>
                  <a:tcPr/>
                </a:tc>
                <a:tc hMerge="1">
                  <a:txBody>
                    <a:bodyPr/>
                    <a:lstStyle/>
                    <a:p>
                      <a:endParaRPr lang="en-AU"/>
                    </a:p>
                  </a:txBody>
                  <a:tcPr/>
                </a:tc>
                <a:tc>
                  <a:txBody>
                    <a:bodyPr/>
                    <a:lstStyle/>
                    <a:p>
                      <a:pPr algn="ctr"/>
                      <a:r>
                        <a:rPr lang="en-AU" sz="3200" b="1" i="0" u="none" strike="noStrike" cap="none" spc="0" baseline="0" dirty="0" smtClean="0">
                          <a:ln>
                            <a:noFill/>
                          </a:ln>
                          <a:solidFill>
                            <a:srgbClr val="7030A0"/>
                          </a:solidFill>
                          <a:uFillTx/>
                          <a:latin typeface="+mn-lt"/>
                          <a:ea typeface="+mn-ea"/>
                          <a:cs typeface="+mn-cs"/>
                          <a:sym typeface="Helvetica Neue"/>
                        </a:rPr>
                        <a:t>Model</a:t>
                      </a:r>
                      <a:r>
                        <a:rPr lang="en-AU" sz="3600" baseline="0" dirty="0" smtClean="0">
                          <a:solidFill>
                            <a:srgbClr val="7030A0"/>
                          </a:solidFill>
                        </a:rPr>
                        <a:t> </a:t>
                      </a:r>
                      <a:endParaRPr lang="en-AU" sz="3600" dirty="0">
                        <a:solidFill>
                          <a:srgbClr val="7030A0"/>
                        </a:solidFill>
                      </a:endParaRPr>
                    </a:p>
                  </a:txBody>
                  <a:tcPr/>
                </a:tc>
                <a:tc>
                  <a:txBody>
                    <a:bodyPr/>
                    <a:lstStyle/>
                    <a:p>
                      <a:pPr algn="ctr"/>
                      <a:r>
                        <a:rPr lang="en-AU" sz="3200" dirty="0" smtClean="0">
                          <a:solidFill>
                            <a:srgbClr val="FF0000"/>
                          </a:solidFill>
                        </a:rPr>
                        <a:t>Parameter</a:t>
                      </a:r>
                      <a:endParaRPr lang="en-AU" sz="3200" dirty="0">
                        <a:solidFill>
                          <a:srgbClr val="FF0000"/>
                        </a:solidFill>
                      </a:endParaRPr>
                    </a:p>
                  </a:txBody>
                  <a:tcPr/>
                </a:tc>
                <a:tc>
                  <a:txBody>
                    <a:bodyPr/>
                    <a:lstStyle/>
                    <a:p>
                      <a:pPr algn="ctr"/>
                      <a:r>
                        <a:rPr lang="en-AU" sz="3200" dirty="0" smtClean="0">
                          <a:solidFill>
                            <a:srgbClr val="0070C0"/>
                          </a:solidFill>
                        </a:rPr>
                        <a:t>Output </a:t>
                      </a:r>
                      <a:endParaRPr lang="en-AU" sz="3200" dirty="0">
                        <a:solidFill>
                          <a:srgbClr val="0070C0"/>
                        </a:solidFill>
                      </a:endParaRPr>
                    </a:p>
                  </a:txBody>
                  <a:tcPr/>
                </a:tc>
                <a:extLst>
                  <a:ext uri="{0D108BD9-81ED-4DB2-BD59-A6C34878D82A}">
                    <a16:rowId xmlns:a16="http://schemas.microsoft.com/office/drawing/2014/main" val="301277978"/>
                  </a:ext>
                </a:extLst>
              </a:tr>
              <a:tr h="506025">
                <a:tc>
                  <a:txBody>
                    <a:bodyPr/>
                    <a:lstStyle/>
                    <a:p>
                      <a:pPr algn="ctr"/>
                      <a:r>
                        <a:rPr lang="en-AU" sz="2800" b="1" dirty="0" smtClean="0"/>
                        <a:t>$ shoes</a:t>
                      </a:r>
                      <a:endParaRPr lang="en-AU" sz="2800" b="1" dirty="0"/>
                    </a:p>
                  </a:txBody>
                  <a:tcPr/>
                </a:tc>
                <a:tc>
                  <a:txBody>
                    <a:bodyPr/>
                    <a:lstStyle/>
                    <a:p>
                      <a:pPr algn="ctr"/>
                      <a:r>
                        <a:rPr lang="en-AU" sz="2800" b="1" dirty="0" smtClean="0"/>
                        <a:t>$ cloth</a:t>
                      </a:r>
                      <a:endParaRPr lang="en-AU" sz="2800" b="1" dirty="0"/>
                    </a:p>
                  </a:txBody>
                  <a:tcPr/>
                </a:tc>
                <a:tc rowSpan="6">
                  <a:txBody>
                    <a:bodyPr/>
                    <a:lstStyle/>
                    <a:p>
                      <a:pPr algn="ctr"/>
                      <a:r>
                        <a:rPr lang="en-AU" sz="8800" b="1" i="0" u="none" strike="noStrike" cap="none" spc="0" baseline="0" dirty="0" smtClean="0">
                          <a:ln>
                            <a:noFill/>
                          </a:ln>
                          <a:solidFill>
                            <a:srgbClr val="7030A0"/>
                          </a:solidFill>
                          <a:uFillTx/>
                          <a:latin typeface="+mn-lt"/>
                          <a:ea typeface="+mn-ea"/>
                          <a:cs typeface="+mn-cs"/>
                          <a:sym typeface="Helvetica Neue"/>
                        </a:rPr>
                        <a:t>?</a:t>
                      </a:r>
                      <a:endParaRPr lang="en-AU" sz="8800" b="1" i="0" u="none" strike="noStrike" cap="none" spc="0" baseline="0" dirty="0">
                        <a:ln>
                          <a:noFill/>
                        </a:ln>
                        <a:solidFill>
                          <a:srgbClr val="7030A0"/>
                        </a:solidFill>
                        <a:uFillTx/>
                        <a:latin typeface="+mn-lt"/>
                        <a:ea typeface="+mn-ea"/>
                        <a:cs typeface="+mn-cs"/>
                        <a:sym typeface="Helvetica Neue"/>
                      </a:endParaRPr>
                    </a:p>
                  </a:txBody>
                  <a:tcPr/>
                </a:tc>
                <a:tc rowSpan="6">
                  <a:txBody>
                    <a:bodyPr/>
                    <a:lstStyle/>
                    <a:p>
                      <a:pPr algn="ctr"/>
                      <a:r>
                        <a:rPr lang="en-AU" sz="8800" dirty="0" smtClean="0">
                          <a:solidFill>
                            <a:srgbClr val="FF0000"/>
                          </a:solidFill>
                        </a:rPr>
                        <a:t>?</a:t>
                      </a:r>
                      <a:endParaRPr lang="en-AU" sz="8800" dirty="0">
                        <a:solidFill>
                          <a:srgbClr val="FF0000"/>
                        </a:solidFill>
                      </a:endParaRPr>
                    </a:p>
                  </a:txBody>
                  <a:tcPr/>
                </a:tc>
                <a:tc>
                  <a:txBody>
                    <a:bodyPr/>
                    <a:lstStyle/>
                    <a:p>
                      <a:pPr algn="ctr"/>
                      <a:r>
                        <a:rPr lang="en-AU" sz="2800" b="1" i="0" u="none" strike="noStrike" cap="none" spc="0" baseline="0" dirty="0" smtClean="0">
                          <a:ln>
                            <a:noFill/>
                          </a:ln>
                          <a:solidFill>
                            <a:schemeClr val="tx1"/>
                          </a:solidFill>
                          <a:uFillTx/>
                          <a:latin typeface="+mn-lt"/>
                          <a:ea typeface="+mn-ea"/>
                          <a:cs typeface="+mn-cs"/>
                          <a:sym typeface="Helvetica Neue"/>
                        </a:rPr>
                        <a:t>$ cosmetics</a:t>
                      </a:r>
                      <a:endParaRPr lang="en-AU" sz="2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1919202372"/>
                  </a:ext>
                </a:extLst>
              </a:tr>
              <a:tr h="506025">
                <a:tc>
                  <a:txBody>
                    <a:bodyPr/>
                    <a:lstStyle/>
                    <a:p>
                      <a:pPr algn="ctr"/>
                      <a:r>
                        <a:rPr lang="en-AU" sz="2800" dirty="0" smtClean="0"/>
                        <a:t>264.5</a:t>
                      </a:r>
                      <a:endParaRPr lang="en-AU" sz="2800" dirty="0"/>
                    </a:p>
                  </a:txBody>
                  <a:tcPr/>
                </a:tc>
                <a:tc>
                  <a:txBody>
                    <a:bodyPr/>
                    <a:lstStyle/>
                    <a:p>
                      <a:pPr algn="ctr"/>
                      <a:r>
                        <a:rPr lang="en-AU" sz="2800" dirty="0" smtClean="0">
                          <a:solidFill>
                            <a:schemeClr val="tx1"/>
                          </a:solidFill>
                        </a:rPr>
                        <a:t>2231</a:t>
                      </a:r>
                      <a:endParaRPr lang="en-AU" sz="2800" dirty="0">
                        <a:solidFill>
                          <a:schemeClr val="tx1"/>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2800" b="1" i="0" u="none" strike="noStrike" cap="none" spc="0" baseline="0" dirty="0" smtClean="0">
                          <a:ln>
                            <a:noFill/>
                          </a:ln>
                          <a:solidFill>
                            <a:schemeClr val="tx1"/>
                          </a:solidFill>
                          <a:uFillTx/>
                          <a:latin typeface="+mn-lt"/>
                          <a:ea typeface="+mn-ea"/>
                          <a:cs typeface="+mn-cs"/>
                          <a:sym typeface="Helvetica Neue"/>
                        </a:rPr>
                        <a:t>345</a:t>
                      </a:r>
                      <a:endParaRPr lang="en-AU" sz="2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3164758614"/>
                  </a:ext>
                </a:extLst>
              </a:tr>
              <a:tr h="506025">
                <a:tc>
                  <a:txBody>
                    <a:bodyPr/>
                    <a:lstStyle/>
                    <a:p>
                      <a:pPr algn="ctr"/>
                      <a:r>
                        <a:rPr lang="en-AU" sz="2800" dirty="0" smtClean="0"/>
                        <a:t>324.1</a:t>
                      </a:r>
                      <a:endParaRPr lang="en-AU" sz="2800" dirty="0"/>
                    </a:p>
                  </a:txBody>
                  <a:tcPr/>
                </a:tc>
                <a:tc>
                  <a:txBody>
                    <a:bodyPr/>
                    <a:lstStyle/>
                    <a:p>
                      <a:pPr algn="ctr"/>
                      <a:r>
                        <a:rPr lang="en-AU" sz="2800" dirty="0" smtClean="0">
                          <a:solidFill>
                            <a:schemeClr val="tx1"/>
                          </a:solidFill>
                        </a:rPr>
                        <a:t>2342</a:t>
                      </a:r>
                      <a:endParaRPr lang="en-AU" sz="2800" dirty="0">
                        <a:solidFill>
                          <a:schemeClr val="tx1"/>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2800" b="1" i="0" u="none" strike="noStrike" cap="none" spc="0" baseline="0" dirty="0" smtClean="0">
                          <a:ln>
                            <a:noFill/>
                          </a:ln>
                          <a:solidFill>
                            <a:schemeClr val="tx1"/>
                          </a:solidFill>
                          <a:uFillTx/>
                          <a:latin typeface="+mn-lt"/>
                          <a:ea typeface="+mn-ea"/>
                          <a:cs typeface="+mn-cs"/>
                          <a:sym typeface="Helvetica Neue"/>
                        </a:rPr>
                        <a:t>531</a:t>
                      </a:r>
                      <a:endParaRPr lang="en-AU" sz="2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2592890435"/>
                  </a:ext>
                </a:extLst>
              </a:tr>
              <a:tr h="506025">
                <a:tc>
                  <a:txBody>
                    <a:bodyPr/>
                    <a:lstStyle/>
                    <a:p>
                      <a:pPr algn="ctr"/>
                      <a:r>
                        <a:rPr lang="en-AU" sz="2800" dirty="0" smtClean="0"/>
                        <a:t>326.7</a:t>
                      </a:r>
                      <a:endParaRPr lang="en-AU" sz="2800" dirty="0"/>
                    </a:p>
                  </a:txBody>
                  <a:tcPr/>
                </a:tc>
                <a:tc>
                  <a:txBody>
                    <a:bodyPr/>
                    <a:lstStyle/>
                    <a:p>
                      <a:pPr algn="ctr"/>
                      <a:r>
                        <a:rPr lang="en-AU" sz="2800" dirty="0" smtClean="0">
                          <a:solidFill>
                            <a:schemeClr val="tx1"/>
                          </a:solidFill>
                        </a:rPr>
                        <a:t>983.6</a:t>
                      </a:r>
                      <a:endParaRPr lang="en-AU" sz="2800" dirty="0">
                        <a:solidFill>
                          <a:schemeClr val="tx1"/>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2800" b="1" i="0" u="none" strike="noStrike" cap="none" spc="0" baseline="0" dirty="0" smtClean="0">
                          <a:ln>
                            <a:noFill/>
                          </a:ln>
                          <a:solidFill>
                            <a:schemeClr val="tx1"/>
                          </a:solidFill>
                          <a:uFillTx/>
                          <a:latin typeface="+mn-lt"/>
                          <a:ea typeface="+mn-ea"/>
                          <a:cs typeface="+mn-cs"/>
                          <a:sym typeface="Helvetica Neue"/>
                        </a:rPr>
                        <a:t>760</a:t>
                      </a:r>
                      <a:endParaRPr lang="en-AU" sz="2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2238631200"/>
                  </a:ext>
                </a:extLst>
              </a:tr>
              <a:tr h="506025">
                <a:tc>
                  <a:txBody>
                    <a:bodyPr/>
                    <a:lstStyle/>
                    <a:p>
                      <a:pPr algn="ctr"/>
                      <a:r>
                        <a:rPr lang="en-AU" sz="2800" dirty="0" smtClean="0">
                          <a:solidFill>
                            <a:schemeClr val="tx1"/>
                          </a:solidFill>
                        </a:rPr>
                        <a:t>343.1</a:t>
                      </a:r>
                      <a:endParaRPr lang="en-AU" sz="2800" dirty="0">
                        <a:solidFill>
                          <a:schemeClr val="tx1"/>
                        </a:solidFill>
                      </a:endParaRPr>
                    </a:p>
                  </a:txBody>
                  <a:tcPr/>
                </a:tc>
                <a:tc>
                  <a:txBody>
                    <a:bodyPr/>
                    <a:lstStyle/>
                    <a:p>
                      <a:pPr algn="ctr"/>
                      <a:r>
                        <a:rPr lang="en-AU" sz="2800" dirty="0" smtClean="0">
                          <a:solidFill>
                            <a:schemeClr val="tx1"/>
                          </a:solidFill>
                        </a:rPr>
                        <a:t>417.5</a:t>
                      </a:r>
                      <a:endParaRPr lang="en-AU" sz="2800" dirty="0">
                        <a:solidFill>
                          <a:schemeClr val="tx1"/>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2800" b="1" i="0" u="none" strike="noStrike" cap="none" spc="0" baseline="0" dirty="0" smtClean="0">
                          <a:ln>
                            <a:noFill/>
                          </a:ln>
                          <a:solidFill>
                            <a:schemeClr val="tx1"/>
                          </a:solidFill>
                          <a:uFillTx/>
                          <a:latin typeface="+mn-lt"/>
                          <a:ea typeface="+mn-ea"/>
                          <a:cs typeface="+mn-cs"/>
                          <a:sym typeface="Helvetica Neue"/>
                        </a:rPr>
                        <a:t>182</a:t>
                      </a:r>
                      <a:endParaRPr lang="en-AU" sz="2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2191333437"/>
                  </a:ext>
                </a:extLst>
              </a:tr>
              <a:tr h="506025">
                <a:tc>
                  <a:txBody>
                    <a:bodyPr/>
                    <a:lstStyle/>
                    <a:p>
                      <a:pPr algn="ctr"/>
                      <a:r>
                        <a:rPr lang="en-AU" sz="2800" dirty="0" smtClean="0"/>
                        <a:t>432.2</a:t>
                      </a:r>
                      <a:endParaRPr lang="en-AU" sz="2800" dirty="0"/>
                    </a:p>
                  </a:txBody>
                  <a:tcPr/>
                </a:tc>
                <a:tc>
                  <a:txBody>
                    <a:bodyPr/>
                    <a:lstStyle/>
                    <a:p>
                      <a:pPr algn="ctr"/>
                      <a:r>
                        <a:rPr lang="en-AU" sz="2800" dirty="0" smtClean="0">
                          <a:solidFill>
                            <a:schemeClr val="tx1"/>
                          </a:solidFill>
                        </a:rPr>
                        <a:t>192.6</a:t>
                      </a:r>
                      <a:endParaRPr lang="en-AU" sz="2800" dirty="0">
                        <a:solidFill>
                          <a:schemeClr val="tx1"/>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2800" b="1" i="0" u="none" strike="noStrike" cap="none" spc="0" baseline="0" dirty="0" smtClean="0">
                          <a:ln>
                            <a:noFill/>
                          </a:ln>
                          <a:solidFill>
                            <a:schemeClr val="tx1"/>
                          </a:solidFill>
                          <a:uFillTx/>
                          <a:latin typeface="+mn-lt"/>
                          <a:ea typeface="+mn-ea"/>
                          <a:cs typeface="+mn-cs"/>
                          <a:sym typeface="Helvetica Neue"/>
                        </a:rPr>
                        <a:t>133.6</a:t>
                      </a:r>
                      <a:endParaRPr lang="en-AU" sz="2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376940735"/>
                  </a:ext>
                </a:extLst>
              </a:tr>
            </a:tbl>
          </a:graphicData>
        </a:graphic>
      </p:graphicFrame>
    </p:spTree>
    <p:extLst>
      <p:ext uri="{BB962C8B-B14F-4D97-AF65-F5344CB8AC3E}">
        <p14:creationId xmlns:p14="http://schemas.microsoft.com/office/powerpoint/2010/main" val="27658645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Three most common Machine Learning Algorithms"/>
          <p:cNvSpPr txBox="1">
            <a:spLocks noGrp="1"/>
          </p:cNvSpPr>
          <p:nvPr>
            <p:ph type="title"/>
          </p:nvPr>
        </p:nvSpPr>
        <p:spPr>
          <a:xfrm>
            <a:off x="787400" y="254000"/>
            <a:ext cx="12364720" cy="2438400"/>
          </a:xfrm>
          <a:prstGeom prst="rect">
            <a:avLst/>
          </a:prstGeom>
        </p:spPr>
        <p:txBody>
          <a:bodyPr>
            <a:normAutofit/>
          </a:bodyPr>
          <a:lstStyle>
            <a:lvl1pPr defTabSz="578358">
              <a:defRPr sz="7128">
                <a:effectLst>
                  <a:outerShdw blurRad="50292" dist="37719" dir="5400000" rotWithShape="0">
                    <a:srgbClr val="000000"/>
                  </a:outerShdw>
                </a:effectLst>
              </a:defRPr>
            </a:lvl1pPr>
          </a:lstStyle>
          <a:p>
            <a:r>
              <a:rPr lang="en-AU" dirty="0" smtClean="0">
                <a:effectLst/>
              </a:rPr>
              <a:t>Also in reality even harder…</a:t>
            </a:r>
            <a:endParaRPr dirty="0">
              <a:effectLst/>
            </a:endParaRPr>
          </a:p>
        </p:txBody>
      </p:sp>
      <p:sp>
        <p:nvSpPr>
          <p:cNvPr id="2" name="TextBox 1"/>
          <p:cNvSpPr txBox="1"/>
          <p:nvPr/>
        </p:nvSpPr>
        <p:spPr>
          <a:xfrm>
            <a:off x="585892" y="7195298"/>
            <a:ext cx="11712787"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AU" sz="3200" dirty="0" smtClean="0">
                <a:solidFill>
                  <a:srgbClr val="00B050"/>
                </a:solidFill>
                <a:effectLst/>
              </a:rPr>
              <a:t>Input may complex such as text, image, graph …</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AU" sz="3200" b="0" i="0" u="none" strike="noStrike" cap="none" spc="0" normalizeH="0" dirty="0" smtClean="0">
                <a:ln>
                  <a:noFill/>
                </a:ln>
                <a:solidFill>
                  <a:srgbClr val="00B050"/>
                </a:solidFill>
                <a:effectLst/>
                <a:uFillTx/>
                <a:sym typeface="Helvetica Neue Light"/>
              </a:rPr>
              <a:t>Need sophisticated Model </a:t>
            </a:r>
          </a:p>
          <a:p>
            <a:pPr marL="571500" marR="0" indent="-5715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AU" sz="3200" b="0" i="0" u="none" strike="noStrike" cap="none" spc="0" normalizeH="0" dirty="0" smtClean="0">
                <a:ln>
                  <a:noFill/>
                </a:ln>
                <a:solidFill>
                  <a:srgbClr val="00B050"/>
                </a:solidFill>
                <a:effectLst/>
                <a:uFillTx/>
                <a:sym typeface="Helvetica Neue Light"/>
              </a:rPr>
              <a:t>Parameters are hard to obtain, and require clever</a:t>
            </a:r>
            <a:r>
              <a:rPr kumimoji="0" lang="en-AU" sz="3200" b="0" i="0" u="none" strike="noStrike" cap="none" spc="0" normalizeH="0" dirty="0" smtClean="0">
                <a:ln>
                  <a:noFill/>
                </a:ln>
                <a:solidFill>
                  <a:srgbClr val="FFFFFF"/>
                </a:solidFill>
                <a:effectLst/>
                <a:uFillTx/>
                <a:sym typeface="Helvetica Neue Light"/>
              </a:rPr>
              <a:t> </a:t>
            </a:r>
            <a:r>
              <a:rPr kumimoji="0" lang="en-AU" sz="3200" b="1" i="0" u="none" strike="noStrike" cap="none" spc="0" normalizeH="0" dirty="0" smtClean="0">
                <a:ln>
                  <a:noFill/>
                </a:ln>
                <a:solidFill>
                  <a:srgbClr val="FF0000"/>
                </a:solidFill>
                <a:effectLst/>
                <a:uFillTx/>
                <a:sym typeface="Helvetica Neue Light"/>
              </a:rPr>
              <a:t>mathematics</a:t>
            </a:r>
            <a:endParaRPr kumimoji="0" lang="en-AU" sz="3200" b="1" i="0" u="none" strike="noStrike" cap="none" spc="0" normalizeH="0" baseline="0" dirty="0">
              <a:ln>
                <a:noFill/>
              </a:ln>
              <a:solidFill>
                <a:srgbClr val="FF0000"/>
              </a:solidFill>
              <a:effectLst/>
              <a:uFillTx/>
              <a:sym typeface="Helvetica Neue Light"/>
            </a:endParaRPr>
          </a:p>
        </p:txBody>
      </p:sp>
      <p:graphicFrame>
        <p:nvGraphicFramePr>
          <p:cNvPr id="5" name="Table 4"/>
          <p:cNvGraphicFramePr>
            <a:graphicFrameLocks noGrp="1"/>
          </p:cNvGraphicFramePr>
          <p:nvPr>
            <p:extLst>
              <p:ext uri="{D42A27DB-BD31-4B8C-83A1-F6EECF244321}">
                <p14:modId xmlns:p14="http://schemas.microsoft.com/office/powerpoint/2010/main" val="3513329756"/>
              </p:ext>
            </p:extLst>
          </p:nvPr>
        </p:nvGraphicFramePr>
        <p:xfrm>
          <a:off x="1219200" y="2121676"/>
          <a:ext cx="10820400" cy="4288793"/>
        </p:xfrm>
        <a:graphic>
          <a:graphicData uri="http://schemas.openxmlformats.org/drawingml/2006/table">
            <a:tbl>
              <a:tblPr firstRow="1" bandRow="1">
                <a:tableStyleId>{5940675A-B579-460E-94D1-54222C63F5DA}</a:tableStyleId>
              </a:tblPr>
              <a:tblGrid>
                <a:gridCol w="2316480">
                  <a:extLst>
                    <a:ext uri="{9D8B030D-6E8A-4147-A177-3AD203B41FA5}">
                      <a16:colId xmlns:a16="http://schemas.microsoft.com/office/drawing/2014/main" val="612088654"/>
                    </a:ext>
                  </a:extLst>
                </a:gridCol>
                <a:gridCol w="2651760">
                  <a:extLst>
                    <a:ext uri="{9D8B030D-6E8A-4147-A177-3AD203B41FA5}">
                      <a16:colId xmlns:a16="http://schemas.microsoft.com/office/drawing/2014/main" val="123951543"/>
                    </a:ext>
                  </a:extLst>
                </a:gridCol>
                <a:gridCol w="3239981">
                  <a:extLst>
                    <a:ext uri="{9D8B030D-6E8A-4147-A177-3AD203B41FA5}">
                      <a16:colId xmlns:a16="http://schemas.microsoft.com/office/drawing/2014/main" val="111387909"/>
                    </a:ext>
                  </a:extLst>
                </a:gridCol>
                <a:gridCol w="2612179">
                  <a:extLst>
                    <a:ext uri="{9D8B030D-6E8A-4147-A177-3AD203B41FA5}">
                      <a16:colId xmlns:a16="http://schemas.microsoft.com/office/drawing/2014/main" val="3092831165"/>
                    </a:ext>
                  </a:extLst>
                </a:gridCol>
              </a:tblGrid>
              <a:tr h="1154675">
                <a:tc>
                  <a:txBody>
                    <a:bodyPr/>
                    <a:lstStyle/>
                    <a:p>
                      <a:pPr algn="ctr"/>
                      <a:r>
                        <a:rPr lang="en-AU" sz="3200" dirty="0" smtClean="0">
                          <a:solidFill>
                            <a:srgbClr val="0070C0"/>
                          </a:solidFill>
                        </a:rPr>
                        <a:t>Input </a:t>
                      </a:r>
                      <a:endParaRPr lang="en-AU" sz="3200" dirty="0">
                        <a:solidFill>
                          <a:srgbClr val="0070C0"/>
                        </a:solidFill>
                      </a:endParaRPr>
                    </a:p>
                  </a:txBody>
                  <a:tcPr/>
                </a:tc>
                <a:tc>
                  <a:txBody>
                    <a:bodyPr/>
                    <a:lstStyle/>
                    <a:p>
                      <a:pPr algn="ctr"/>
                      <a:r>
                        <a:rPr lang="en-AU" sz="3200" b="1" i="0" u="none" strike="noStrike" cap="none" spc="0" baseline="0" dirty="0" smtClean="0">
                          <a:ln>
                            <a:noFill/>
                          </a:ln>
                          <a:solidFill>
                            <a:srgbClr val="7030A0"/>
                          </a:solidFill>
                          <a:uFillTx/>
                          <a:latin typeface="+mn-lt"/>
                          <a:ea typeface="+mn-ea"/>
                          <a:cs typeface="+mn-cs"/>
                          <a:sym typeface="Helvetica Neue"/>
                        </a:rPr>
                        <a:t>Model</a:t>
                      </a:r>
                      <a:r>
                        <a:rPr lang="en-AU" sz="3600" baseline="0" dirty="0" smtClean="0">
                          <a:solidFill>
                            <a:srgbClr val="7030A0"/>
                          </a:solidFill>
                        </a:rPr>
                        <a:t> </a:t>
                      </a:r>
                      <a:endParaRPr lang="en-AU" sz="3600" dirty="0">
                        <a:solidFill>
                          <a:srgbClr val="7030A0"/>
                        </a:solidFill>
                      </a:endParaRPr>
                    </a:p>
                  </a:txBody>
                  <a:tcPr/>
                </a:tc>
                <a:tc>
                  <a:txBody>
                    <a:bodyPr/>
                    <a:lstStyle/>
                    <a:p>
                      <a:pPr algn="ctr"/>
                      <a:r>
                        <a:rPr lang="en-AU" sz="3200" dirty="0" smtClean="0">
                          <a:solidFill>
                            <a:srgbClr val="FF0000"/>
                          </a:solidFill>
                        </a:rPr>
                        <a:t>Parameter</a:t>
                      </a:r>
                      <a:endParaRPr lang="en-AU" sz="3200" dirty="0">
                        <a:solidFill>
                          <a:srgbClr val="FF0000"/>
                        </a:solidFill>
                      </a:endParaRPr>
                    </a:p>
                  </a:txBody>
                  <a:tcPr/>
                </a:tc>
                <a:tc>
                  <a:txBody>
                    <a:bodyPr/>
                    <a:lstStyle/>
                    <a:p>
                      <a:pPr algn="ctr"/>
                      <a:r>
                        <a:rPr lang="en-AU" sz="3200" dirty="0" smtClean="0">
                          <a:solidFill>
                            <a:srgbClr val="0070C0"/>
                          </a:solidFill>
                        </a:rPr>
                        <a:t>Output </a:t>
                      </a:r>
                      <a:endParaRPr lang="en-AU" sz="3200" dirty="0">
                        <a:solidFill>
                          <a:srgbClr val="0070C0"/>
                        </a:solidFill>
                      </a:endParaRPr>
                    </a:p>
                  </a:txBody>
                  <a:tcPr/>
                </a:tc>
                <a:extLst>
                  <a:ext uri="{0D108BD9-81ED-4DB2-BD59-A6C34878D82A}">
                    <a16:rowId xmlns:a16="http://schemas.microsoft.com/office/drawing/2014/main" val="301277978"/>
                  </a:ext>
                </a:extLst>
              </a:tr>
              <a:tr h="1044706">
                <a:tc>
                  <a:txBody>
                    <a:bodyPr/>
                    <a:lstStyle/>
                    <a:p>
                      <a:pPr algn="ctr"/>
                      <a:endParaRPr lang="en-AU" sz="3200" dirty="0"/>
                    </a:p>
                  </a:txBody>
                  <a:tcPr/>
                </a:tc>
                <a:tc rowSpan="3">
                  <a:txBody>
                    <a:bodyPr/>
                    <a:lstStyle/>
                    <a:p>
                      <a:pPr algn="ctr"/>
                      <a:r>
                        <a:rPr lang="en-AU" sz="2800" b="1" i="0" u="none" strike="noStrike" cap="none" spc="0" baseline="0" dirty="0" smtClean="0">
                          <a:ln>
                            <a:noFill/>
                          </a:ln>
                          <a:solidFill>
                            <a:srgbClr val="7030A0"/>
                          </a:solidFill>
                          <a:uFillTx/>
                          <a:latin typeface="+mn-lt"/>
                          <a:ea typeface="+mn-ea"/>
                          <a:cs typeface="+mn-cs"/>
                          <a:sym typeface="Helvetica Neue"/>
                        </a:rPr>
                        <a:t>Sophisticated</a:t>
                      </a:r>
                      <a:endParaRPr lang="en-AU" sz="2800" b="1" i="0" u="none" strike="noStrike" cap="none" spc="0" baseline="0" dirty="0">
                        <a:ln>
                          <a:noFill/>
                        </a:ln>
                        <a:solidFill>
                          <a:srgbClr val="7030A0"/>
                        </a:solidFill>
                        <a:uFillTx/>
                        <a:latin typeface="+mn-lt"/>
                        <a:ea typeface="+mn-ea"/>
                        <a:cs typeface="+mn-cs"/>
                        <a:sym typeface="Helvetica Neue"/>
                      </a:endParaRPr>
                    </a:p>
                  </a:txBody>
                  <a:tcPr/>
                </a:tc>
                <a:tc rowSpan="3">
                  <a:txBody>
                    <a:bodyPr/>
                    <a:lstStyle/>
                    <a:p>
                      <a:pPr algn="ctr"/>
                      <a:r>
                        <a:rPr lang="en-AU" sz="2800" baseline="0" dirty="0" smtClean="0">
                          <a:solidFill>
                            <a:schemeClr val="accent5"/>
                          </a:solidFill>
                        </a:rPr>
                        <a:t>Complicated and high dimensional</a:t>
                      </a:r>
                      <a:endParaRPr lang="en-AU" sz="2800" dirty="0">
                        <a:solidFill>
                          <a:schemeClr val="accent5"/>
                        </a:solidFill>
                      </a:endParaRPr>
                    </a:p>
                  </a:txBody>
                  <a:tcPr/>
                </a:tc>
                <a:tc>
                  <a:txBody>
                    <a:bodyPr/>
                    <a:lstStyle/>
                    <a:p>
                      <a:pPr algn="ctr"/>
                      <a:r>
                        <a:rPr lang="en-AU" sz="3200" dirty="0" smtClean="0"/>
                        <a:t>“Dog”</a:t>
                      </a:r>
                      <a:endParaRPr lang="en-AU" sz="3200" dirty="0"/>
                    </a:p>
                  </a:txBody>
                  <a:tcPr/>
                </a:tc>
                <a:extLst>
                  <a:ext uri="{0D108BD9-81ED-4DB2-BD59-A6C34878D82A}">
                    <a16:rowId xmlns:a16="http://schemas.microsoft.com/office/drawing/2014/main" val="1919202372"/>
                  </a:ext>
                </a:extLst>
              </a:tr>
              <a:tr h="1044706">
                <a:tc>
                  <a:txBody>
                    <a:bodyPr/>
                    <a:lstStyle/>
                    <a:p>
                      <a:pPr algn="ctr"/>
                      <a:endParaRPr lang="en-AU" sz="3200"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t>“Cat”</a:t>
                      </a:r>
                      <a:endParaRPr lang="en-AU" sz="3200" dirty="0"/>
                    </a:p>
                  </a:txBody>
                  <a:tcPr/>
                </a:tc>
                <a:extLst>
                  <a:ext uri="{0D108BD9-81ED-4DB2-BD59-A6C34878D82A}">
                    <a16:rowId xmlns:a16="http://schemas.microsoft.com/office/drawing/2014/main" val="3164758614"/>
                  </a:ext>
                </a:extLst>
              </a:tr>
              <a:tr h="1044706">
                <a:tc>
                  <a:txBody>
                    <a:bodyPr/>
                    <a:lstStyle/>
                    <a:p>
                      <a:pPr algn="ctr"/>
                      <a:endParaRPr lang="en-AU" sz="3200" dirty="0"/>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3200" dirty="0" smtClean="0"/>
                        <a:t>“Fish”</a:t>
                      </a:r>
                      <a:endParaRPr lang="en-AU" sz="3200" dirty="0"/>
                    </a:p>
                  </a:txBody>
                  <a:tcPr/>
                </a:tc>
                <a:extLst>
                  <a:ext uri="{0D108BD9-81ED-4DB2-BD59-A6C34878D82A}">
                    <a16:rowId xmlns:a16="http://schemas.microsoft.com/office/drawing/2014/main" val="2592890435"/>
                  </a:ext>
                </a:extLst>
              </a:tr>
            </a:tbl>
          </a:graphicData>
        </a:graphic>
      </p:graphicFrame>
      <p:pic>
        <p:nvPicPr>
          <p:cNvPr id="3" name="Picture 2"/>
          <p:cNvPicPr>
            <a:picLocks noChangeAspect="1"/>
          </p:cNvPicPr>
          <p:nvPr/>
        </p:nvPicPr>
        <p:blipFill>
          <a:blip r:embed="rId2"/>
          <a:stretch>
            <a:fillRect/>
          </a:stretch>
        </p:blipFill>
        <p:spPr>
          <a:xfrm>
            <a:off x="1835150" y="3404147"/>
            <a:ext cx="1153556" cy="764858"/>
          </a:xfrm>
          <a:prstGeom prst="rect">
            <a:avLst/>
          </a:prstGeom>
        </p:spPr>
      </p:pic>
      <p:pic>
        <p:nvPicPr>
          <p:cNvPr id="4" name="Picture 3"/>
          <p:cNvPicPr>
            <a:picLocks noChangeAspect="1"/>
          </p:cNvPicPr>
          <p:nvPr/>
        </p:nvPicPr>
        <p:blipFill>
          <a:blip r:embed="rId3"/>
          <a:stretch>
            <a:fillRect/>
          </a:stretch>
        </p:blipFill>
        <p:spPr>
          <a:xfrm>
            <a:off x="1821999" y="4389523"/>
            <a:ext cx="1179857" cy="982457"/>
          </a:xfrm>
          <a:prstGeom prst="rect">
            <a:avLst/>
          </a:prstGeom>
        </p:spPr>
      </p:pic>
      <p:pic>
        <p:nvPicPr>
          <p:cNvPr id="7" name="Picture 6"/>
          <p:cNvPicPr>
            <a:picLocks noChangeAspect="1"/>
          </p:cNvPicPr>
          <p:nvPr/>
        </p:nvPicPr>
        <p:blipFill>
          <a:blip r:embed="rId4"/>
          <a:stretch>
            <a:fillRect/>
          </a:stretch>
        </p:blipFill>
        <p:spPr>
          <a:xfrm>
            <a:off x="1835150" y="5428460"/>
            <a:ext cx="1179857" cy="835180"/>
          </a:xfrm>
          <a:prstGeom prst="rect">
            <a:avLst/>
          </a:prstGeom>
        </p:spPr>
      </p:pic>
    </p:spTree>
    <p:extLst>
      <p:ext uri="{BB962C8B-B14F-4D97-AF65-F5344CB8AC3E}">
        <p14:creationId xmlns:p14="http://schemas.microsoft.com/office/powerpoint/2010/main" val="20429656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upervised Learning - Regression or Classification"/>
          <p:cNvSpPr txBox="1">
            <a:spLocks noGrp="1"/>
          </p:cNvSpPr>
          <p:nvPr>
            <p:ph type="title"/>
          </p:nvPr>
        </p:nvSpPr>
        <p:spPr>
          <a:prstGeom prst="rect">
            <a:avLst/>
          </a:prstGeom>
        </p:spPr>
        <p:txBody>
          <a:bodyPr/>
          <a:lstStyle/>
          <a:p>
            <a:r>
              <a:rPr dirty="0"/>
              <a:t>Supervised Learning - Regression or Classification</a:t>
            </a:r>
          </a:p>
        </p:txBody>
      </p:sp>
      <p:sp>
        <p:nvSpPr>
          <p:cNvPr id="327" name="Regression - Predict results within a continuous output e.g. Age, Housing prices, Stock prices…"/>
          <p:cNvSpPr txBox="1">
            <a:spLocks noGrp="1"/>
          </p:cNvSpPr>
          <p:nvPr>
            <p:ph type="body" sz="half" idx="1"/>
          </p:nvPr>
        </p:nvSpPr>
        <p:spPr>
          <a:xfrm>
            <a:off x="1051456" y="3153753"/>
            <a:ext cx="11378078" cy="6198493"/>
          </a:xfrm>
          <a:prstGeom prst="rect">
            <a:avLst/>
          </a:prstGeom>
        </p:spPr>
        <p:txBody>
          <a:bodyPr/>
          <a:lstStyle/>
          <a:p>
            <a:pPr>
              <a:buSzPct val="25000"/>
              <a:buBlip>
                <a:blip r:embed="rId3"/>
              </a:buBlip>
            </a:pPr>
            <a:r>
              <a:rPr b="1" dirty="0">
                <a:solidFill>
                  <a:srgbClr val="FF0000"/>
                </a:solidFill>
              </a:rPr>
              <a:t>Regression</a:t>
            </a:r>
            <a:r>
              <a:rPr dirty="0"/>
              <a:t> - Predict results </a:t>
            </a:r>
            <a:r>
              <a:rPr dirty="0" smtClean="0"/>
              <a:t>within </a:t>
            </a:r>
            <a:r>
              <a:rPr dirty="0"/>
              <a:t>a </a:t>
            </a:r>
            <a:r>
              <a:rPr b="1" dirty="0">
                <a:solidFill>
                  <a:schemeClr val="accent1"/>
                </a:solidFill>
              </a:rPr>
              <a:t>continuous output</a:t>
            </a:r>
            <a:r>
              <a:rPr dirty="0"/>
              <a:t> </a:t>
            </a:r>
            <a:r>
              <a:rPr dirty="0" smtClean="0"/>
              <a:t>e.g.</a:t>
            </a:r>
            <a:r>
              <a:rPr lang="en-AU" dirty="0" smtClean="0"/>
              <a:t> </a:t>
            </a:r>
            <a:r>
              <a:rPr lang="en-AU" dirty="0"/>
              <a:t>a</a:t>
            </a:r>
            <a:r>
              <a:rPr dirty="0" err="1" smtClean="0"/>
              <a:t>ge</a:t>
            </a:r>
            <a:r>
              <a:rPr dirty="0"/>
              <a:t>, </a:t>
            </a:r>
            <a:r>
              <a:rPr lang="en-AU" dirty="0" smtClean="0"/>
              <a:t>h</a:t>
            </a:r>
            <a:r>
              <a:rPr dirty="0" err="1" smtClean="0"/>
              <a:t>ousing</a:t>
            </a:r>
            <a:r>
              <a:rPr dirty="0" smtClean="0"/>
              <a:t> </a:t>
            </a:r>
            <a:r>
              <a:rPr dirty="0"/>
              <a:t>prices, </a:t>
            </a:r>
            <a:r>
              <a:rPr lang="en-AU" dirty="0" smtClean="0"/>
              <a:t>s</a:t>
            </a:r>
            <a:r>
              <a:rPr dirty="0" smtClean="0"/>
              <a:t>tock prices</a:t>
            </a:r>
            <a:r>
              <a:rPr lang="en-AU" dirty="0" smtClean="0"/>
              <a:t>, spending value</a:t>
            </a:r>
            <a:r>
              <a:rPr dirty="0"/>
              <a:t/>
            </a:r>
            <a:br>
              <a:rPr dirty="0"/>
            </a:br>
            <a:endParaRPr dirty="0"/>
          </a:p>
          <a:p>
            <a:pPr>
              <a:buSzPct val="25000"/>
              <a:buBlip>
                <a:blip r:embed="rId3"/>
              </a:buBlip>
            </a:pPr>
            <a:r>
              <a:rPr b="1" dirty="0">
                <a:solidFill>
                  <a:srgbClr val="FF0000"/>
                </a:solidFill>
              </a:rPr>
              <a:t>Classification</a:t>
            </a:r>
            <a:r>
              <a:rPr dirty="0"/>
              <a:t> - Predict results in a </a:t>
            </a:r>
            <a:r>
              <a:rPr b="1" dirty="0">
                <a:solidFill>
                  <a:schemeClr val="accent1"/>
                </a:solidFill>
              </a:rPr>
              <a:t>discrete output </a:t>
            </a:r>
            <a:r>
              <a:rPr dirty="0"/>
              <a:t>E.g. </a:t>
            </a:r>
            <a:endParaRPr lang="en-AU" dirty="0" smtClean="0"/>
          </a:p>
          <a:p>
            <a:pPr marL="0" indent="0">
              <a:buSzPct val="25000"/>
              <a:buNone/>
            </a:pPr>
            <a:r>
              <a:rPr lang="en-AU" dirty="0" smtClean="0"/>
              <a:t>	- the type of animal an image belong to</a:t>
            </a:r>
          </a:p>
          <a:p>
            <a:pPr marL="0" indent="0">
              <a:buSzPct val="25000"/>
              <a:buNone/>
            </a:pPr>
            <a:r>
              <a:rPr lang="en-AU" dirty="0" smtClean="0"/>
              <a:t>	- whether</a:t>
            </a:r>
            <a:r>
              <a:rPr dirty="0" smtClean="0"/>
              <a:t> </a:t>
            </a:r>
            <a:r>
              <a:rPr dirty="0"/>
              <a:t>a </a:t>
            </a:r>
            <a:r>
              <a:rPr lang="en-AU" dirty="0" smtClean="0"/>
              <a:t>customer is male or female</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Regression"/>
          <p:cNvSpPr txBox="1">
            <a:spLocks noGrp="1"/>
          </p:cNvSpPr>
          <p:nvPr>
            <p:ph type="title"/>
          </p:nvPr>
        </p:nvSpPr>
        <p:spPr>
          <a:prstGeom prst="rect">
            <a:avLst/>
          </a:prstGeom>
        </p:spPr>
        <p:txBody>
          <a:bodyPr/>
          <a:lstStyle/>
          <a:p>
            <a:r>
              <a:rPr lang="en-AU" dirty="0" smtClean="0">
                <a:solidFill>
                  <a:srgbClr val="FF0000"/>
                </a:solidFill>
              </a:rPr>
              <a:t>[Retailer]</a:t>
            </a:r>
            <a:r>
              <a:rPr lang="en-AU" dirty="0" smtClean="0"/>
              <a:t> </a:t>
            </a:r>
            <a:r>
              <a:rPr dirty="0" smtClean="0"/>
              <a:t>Regression</a:t>
            </a:r>
            <a:r>
              <a:rPr lang="en-AU" dirty="0" smtClean="0"/>
              <a:t> example</a:t>
            </a:r>
            <a:endParaRPr dirty="0"/>
          </a:p>
        </p:txBody>
      </p:sp>
      <p:sp>
        <p:nvSpPr>
          <p:cNvPr id="339" name="Predict the profitability per customer…"/>
          <p:cNvSpPr txBox="1">
            <a:spLocks noGrp="1"/>
          </p:cNvSpPr>
          <p:nvPr>
            <p:ph type="body" sz="half" idx="1"/>
          </p:nvPr>
        </p:nvSpPr>
        <p:spPr>
          <a:xfrm>
            <a:off x="808151" y="2284770"/>
            <a:ext cx="11362827" cy="6682660"/>
          </a:xfrm>
          <a:prstGeom prst="rect">
            <a:avLst/>
          </a:prstGeom>
        </p:spPr>
        <p:txBody>
          <a:bodyPr>
            <a:normAutofit/>
          </a:bodyPr>
          <a:lstStyle/>
          <a:p>
            <a:pPr>
              <a:buFont typeface="Arial" panose="020B0604020202020204" pitchFamily="34" charset="0"/>
              <a:buChar char="•"/>
            </a:pPr>
            <a:r>
              <a:rPr dirty="0" smtClean="0"/>
              <a:t>Predict profitability </a:t>
            </a:r>
            <a:r>
              <a:rPr lang="en-AU" dirty="0" smtClean="0"/>
              <a:t>of each </a:t>
            </a:r>
            <a:r>
              <a:rPr dirty="0" smtClean="0"/>
              <a:t>customer</a:t>
            </a:r>
            <a:endParaRPr dirty="0"/>
          </a:p>
          <a:p>
            <a:pPr marL="0" indent="0">
              <a:buSzTx/>
              <a:buNone/>
            </a:pPr>
            <a:r>
              <a:rPr lang="en-AU" b="1" dirty="0" smtClean="0">
                <a:solidFill>
                  <a:schemeClr val="accent1">
                    <a:lumMod val="60000"/>
                    <a:lumOff val="40000"/>
                  </a:schemeClr>
                </a:solidFill>
              </a:rPr>
              <a:t>Input</a:t>
            </a:r>
            <a:r>
              <a:rPr b="1" dirty="0" smtClean="0">
                <a:solidFill>
                  <a:schemeClr val="accent1">
                    <a:lumMod val="60000"/>
                    <a:lumOff val="40000"/>
                  </a:schemeClr>
                </a:solidFill>
              </a:rPr>
              <a:t>:</a:t>
            </a:r>
            <a:r>
              <a:rPr b="1" dirty="0">
                <a:solidFill>
                  <a:schemeClr val="accent1">
                    <a:lumMod val="60000"/>
                    <a:lumOff val="40000"/>
                  </a:schemeClr>
                </a:solidFill>
              </a:rPr>
              <a:t/>
            </a:r>
            <a:br>
              <a:rPr b="1" dirty="0">
                <a:solidFill>
                  <a:schemeClr val="accent1">
                    <a:lumMod val="60000"/>
                    <a:lumOff val="40000"/>
                  </a:schemeClr>
                </a:solidFill>
              </a:rPr>
            </a:br>
            <a:r>
              <a:rPr dirty="0"/>
              <a:t>- Age</a:t>
            </a:r>
            <a:br>
              <a:rPr dirty="0"/>
            </a:br>
            <a:r>
              <a:rPr dirty="0"/>
              <a:t>- Gender</a:t>
            </a:r>
            <a:br>
              <a:rPr dirty="0"/>
            </a:br>
            <a:r>
              <a:rPr dirty="0"/>
              <a:t>- Household count</a:t>
            </a:r>
            <a:br>
              <a:rPr dirty="0"/>
            </a:br>
            <a:r>
              <a:rPr dirty="0"/>
              <a:t>- Income </a:t>
            </a:r>
            <a:r>
              <a:rPr dirty="0" smtClean="0"/>
              <a:t>range</a:t>
            </a:r>
            <a:endParaRPr dirty="0"/>
          </a:p>
          <a:p>
            <a:pPr marL="0" indent="0">
              <a:buSzTx/>
              <a:buNone/>
            </a:pPr>
            <a:r>
              <a:rPr b="1" dirty="0">
                <a:solidFill>
                  <a:schemeClr val="accent1">
                    <a:lumMod val="60000"/>
                    <a:lumOff val="40000"/>
                  </a:schemeClr>
                </a:solidFill>
              </a:rPr>
              <a:t>Output:</a:t>
            </a:r>
            <a:r>
              <a:rPr dirty="0"/>
              <a:t/>
            </a:r>
            <a:br>
              <a:rPr dirty="0"/>
            </a:br>
            <a:r>
              <a:rPr dirty="0"/>
              <a:t>Profit per customer of running a marketing </a:t>
            </a:r>
            <a:r>
              <a:rPr dirty="0" smtClean="0"/>
              <a:t>campaign</a:t>
            </a:r>
            <a:endParaRPr lang="en-AU" dirty="0" smtClean="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Regression"/>
          <p:cNvSpPr txBox="1">
            <a:spLocks noGrp="1"/>
          </p:cNvSpPr>
          <p:nvPr>
            <p:ph type="title"/>
          </p:nvPr>
        </p:nvSpPr>
        <p:spPr>
          <a:prstGeom prst="rect">
            <a:avLst/>
          </a:prstGeom>
        </p:spPr>
        <p:txBody>
          <a:bodyPr/>
          <a:lstStyle/>
          <a:p>
            <a:r>
              <a:rPr lang="en-AU" dirty="0" smtClean="0">
                <a:solidFill>
                  <a:srgbClr val="FF0000"/>
                </a:solidFill>
              </a:rPr>
              <a:t>[Retailer]</a:t>
            </a:r>
            <a:r>
              <a:rPr lang="en-AU" dirty="0" smtClean="0"/>
              <a:t> </a:t>
            </a:r>
            <a:r>
              <a:rPr dirty="0" smtClean="0"/>
              <a:t>Regression</a:t>
            </a:r>
            <a:r>
              <a:rPr lang="en-AU" dirty="0" smtClean="0"/>
              <a:t> example</a:t>
            </a:r>
            <a:endParaRPr dirty="0"/>
          </a:p>
        </p:txBody>
      </p:sp>
      <p:sp>
        <p:nvSpPr>
          <p:cNvPr id="339" name="Predict the profitability per customer…"/>
          <p:cNvSpPr txBox="1">
            <a:spLocks noGrp="1"/>
          </p:cNvSpPr>
          <p:nvPr>
            <p:ph type="body" sz="half" idx="1"/>
          </p:nvPr>
        </p:nvSpPr>
        <p:spPr>
          <a:xfrm>
            <a:off x="808151" y="2284770"/>
            <a:ext cx="11362827" cy="6682660"/>
          </a:xfrm>
          <a:prstGeom prst="rect">
            <a:avLst/>
          </a:prstGeom>
        </p:spPr>
        <p:txBody>
          <a:bodyPr>
            <a:normAutofit/>
          </a:bodyPr>
          <a:lstStyle/>
          <a:p>
            <a:pPr>
              <a:buFont typeface="Arial" panose="020B0604020202020204" pitchFamily="34" charset="0"/>
              <a:buChar char="•"/>
            </a:pPr>
            <a:r>
              <a:rPr lang="en-AU" dirty="0" smtClean="0"/>
              <a:t>Predict ice cream sales volume</a:t>
            </a:r>
            <a:endParaRPr dirty="0"/>
          </a:p>
          <a:p>
            <a:pPr marL="0" indent="0">
              <a:buSzTx/>
              <a:buNone/>
            </a:pPr>
            <a:r>
              <a:rPr lang="en-AU" b="1" dirty="0">
                <a:solidFill>
                  <a:schemeClr val="accent1"/>
                </a:solidFill>
              </a:rPr>
              <a:t>Input:</a:t>
            </a:r>
            <a:br>
              <a:rPr lang="en-AU" b="1" dirty="0">
                <a:solidFill>
                  <a:schemeClr val="accent1"/>
                </a:solidFill>
              </a:rPr>
            </a:br>
            <a:r>
              <a:rPr lang="en-AU" dirty="0"/>
              <a:t>- Base price</a:t>
            </a:r>
            <a:br>
              <a:rPr lang="en-AU" dirty="0"/>
            </a:br>
            <a:r>
              <a:rPr lang="en-AU" dirty="0"/>
              <a:t>- Time of day</a:t>
            </a:r>
            <a:br>
              <a:rPr lang="en-AU" dirty="0"/>
            </a:br>
            <a:r>
              <a:rPr lang="en-AU" dirty="0"/>
              <a:t>- Weather</a:t>
            </a:r>
            <a:br>
              <a:rPr lang="en-AU" dirty="0"/>
            </a:br>
            <a:r>
              <a:rPr lang="en-AU" dirty="0"/>
              <a:t>- Loyalty card discounts</a:t>
            </a:r>
          </a:p>
          <a:p>
            <a:pPr marL="0" indent="0">
              <a:buSzTx/>
              <a:buNone/>
            </a:pPr>
            <a:r>
              <a:rPr lang="en-AU" b="1" dirty="0">
                <a:solidFill>
                  <a:schemeClr val="accent1"/>
                </a:solidFill>
              </a:rPr>
              <a:t>Output: </a:t>
            </a:r>
          </a:p>
          <a:p>
            <a:pPr marL="0" indent="0">
              <a:buSzTx/>
              <a:buNone/>
            </a:pPr>
            <a:r>
              <a:rPr lang="en-AU" dirty="0" smtClean="0"/>
              <a:t>total </a:t>
            </a:r>
            <a:r>
              <a:rPr lang="en-AU" dirty="0"/>
              <a:t>ice cream sales</a:t>
            </a:r>
          </a:p>
        </p:txBody>
      </p:sp>
    </p:spTree>
    <p:extLst>
      <p:ext uri="{BB962C8B-B14F-4D97-AF65-F5344CB8AC3E}">
        <p14:creationId xmlns:p14="http://schemas.microsoft.com/office/powerpoint/2010/main" val="9222780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Regression"/>
          <p:cNvSpPr txBox="1">
            <a:spLocks noGrp="1"/>
          </p:cNvSpPr>
          <p:nvPr>
            <p:ph type="title"/>
          </p:nvPr>
        </p:nvSpPr>
        <p:spPr>
          <a:prstGeom prst="rect">
            <a:avLst/>
          </a:prstGeom>
        </p:spPr>
        <p:txBody>
          <a:bodyPr/>
          <a:lstStyle/>
          <a:p>
            <a:r>
              <a:rPr lang="en-AU" dirty="0" smtClean="0">
                <a:solidFill>
                  <a:srgbClr val="FF0000"/>
                </a:solidFill>
              </a:rPr>
              <a:t>[HR]</a:t>
            </a:r>
            <a:r>
              <a:rPr lang="en-AU" dirty="0" smtClean="0"/>
              <a:t> </a:t>
            </a:r>
            <a:r>
              <a:rPr dirty="0" smtClean="0"/>
              <a:t>Regression</a:t>
            </a:r>
            <a:r>
              <a:rPr lang="en-AU" dirty="0" smtClean="0"/>
              <a:t> example</a:t>
            </a:r>
            <a:endParaRPr dirty="0"/>
          </a:p>
        </p:txBody>
      </p:sp>
      <p:sp>
        <p:nvSpPr>
          <p:cNvPr id="339" name="Predict the profitability per customer…"/>
          <p:cNvSpPr txBox="1">
            <a:spLocks noGrp="1"/>
          </p:cNvSpPr>
          <p:nvPr>
            <p:ph type="body" sz="half" idx="1"/>
          </p:nvPr>
        </p:nvSpPr>
        <p:spPr>
          <a:xfrm>
            <a:off x="808151" y="2284770"/>
            <a:ext cx="11362827" cy="6682660"/>
          </a:xfrm>
          <a:prstGeom prst="rect">
            <a:avLst/>
          </a:prstGeom>
        </p:spPr>
        <p:txBody>
          <a:bodyPr>
            <a:normAutofit/>
          </a:bodyPr>
          <a:lstStyle/>
          <a:p>
            <a:pPr>
              <a:buFont typeface="Arial" panose="020B0604020202020204" pitchFamily="34" charset="0"/>
              <a:buChar char="•"/>
            </a:pPr>
            <a:r>
              <a:rPr lang="en-AU" b="1" dirty="0" smtClean="0"/>
              <a:t>Produce recommend salary increase</a:t>
            </a:r>
            <a:endParaRPr b="1" dirty="0" smtClean="0"/>
          </a:p>
          <a:p>
            <a:pPr marL="0" indent="0">
              <a:buNone/>
            </a:pPr>
            <a:r>
              <a:rPr lang="en-AU" sz="3200" b="1" dirty="0" smtClean="0">
                <a:solidFill>
                  <a:schemeClr val="accent1"/>
                </a:solidFill>
              </a:rPr>
              <a:t>Input</a:t>
            </a:r>
          </a:p>
          <a:p>
            <a:pPr>
              <a:buFontTx/>
              <a:buChar char="-"/>
            </a:pPr>
            <a:r>
              <a:rPr lang="en-AU" sz="3200" dirty="0" smtClean="0"/>
              <a:t>number of years of service</a:t>
            </a:r>
          </a:p>
          <a:p>
            <a:pPr>
              <a:buFontTx/>
              <a:buChar char="-"/>
            </a:pPr>
            <a:r>
              <a:rPr lang="en-AU" sz="3200" dirty="0" smtClean="0"/>
              <a:t>qualification score</a:t>
            </a:r>
          </a:p>
          <a:p>
            <a:pPr>
              <a:buFontTx/>
              <a:buChar char="-"/>
            </a:pPr>
            <a:r>
              <a:rPr lang="en-AU" sz="3200" dirty="0" smtClean="0"/>
              <a:t>Job type Market value</a:t>
            </a:r>
          </a:p>
          <a:p>
            <a:pPr>
              <a:buFontTx/>
              <a:buChar char="-"/>
            </a:pPr>
            <a:r>
              <a:rPr lang="en-AU" sz="3200" dirty="0" smtClean="0"/>
              <a:t>Performance review score</a:t>
            </a:r>
          </a:p>
          <a:p>
            <a:pPr marL="0" indent="0">
              <a:buNone/>
            </a:pPr>
            <a:r>
              <a:rPr lang="en-AU" sz="3200" b="1" dirty="0" smtClean="0">
                <a:solidFill>
                  <a:schemeClr val="accent1"/>
                </a:solidFill>
              </a:rPr>
              <a:t>Output</a:t>
            </a:r>
            <a:endParaRPr lang="en-AU" sz="3200" b="1" dirty="0">
              <a:solidFill>
                <a:schemeClr val="accent1"/>
              </a:solidFill>
            </a:endParaRPr>
          </a:p>
          <a:p>
            <a:pPr>
              <a:buFontTx/>
              <a:buChar char="-"/>
            </a:pPr>
            <a:r>
              <a:rPr lang="en-AU" sz="3200" dirty="0" smtClean="0"/>
              <a:t>Salary increase</a:t>
            </a:r>
            <a:endParaRPr lang="en-AU" sz="3200" dirty="0"/>
          </a:p>
        </p:txBody>
      </p:sp>
    </p:spTree>
    <p:extLst>
      <p:ext uri="{BB962C8B-B14F-4D97-AF65-F5344CB8AC3E}">
        <p14:creationId xmlns:p14="http://schemas.microsoft.com/office/powerpoint/2010/main" val="15894639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gression"/>
          <p:cNvSpPr txBox="1">
            <a:spLocks noGrp="1"/>
          </p:cNvSpPr>
          <p:nvPr>
            <p:ph type="title"/>
          </p:nvPr>
        </p:nvSpPr>
        <p:spPr>
          <a:xfrm>
            <a:off x="1463040" y="975360"/>
            <a:ext cx="10796226" cy="2113280"/>
          </a:xfrm>
          <a:prstGeom prst="rect">
            <a:avLst/>
          </a:prstGeom>
        </p:spPr>
        <p:txBody>
          <a:bodyPr/>
          <a:lstStyle/>
          <a:p>
            <a:r>
              <a:rPr lang="en-AU" dirty="0" smtClean="0">
                <a:solidFill>
                  <a:srgbClr val="FF0000"/>
                </a:solidFill>
              </a:rPr>
              <a:t>[Buildin</a:t>
            </a:r>
            <a:r>
              <a:rPr lang="en-AU" dirty="0">
                <a:solidFill>
                  <a:srgbClr val="FF0000"/>
                </a:solidFill>
              </a:rPr>
              <a:t>g</a:t>
            </a:r>
            <a:r>
              <a:rPr lang="en-AU" dirty="0" smtClean="0">
                <a:solidFill>
                  <a:srgbClr val="FF0000"/>
                </a:solidFill>
              </a:rPr>
              <a:t>]</a:t>
            </a:r>
            <a:r>
              <a:rPr lang="en-AU" dirty="0" smtClean="0"/>
              <a:t> </a:t>
            </a:r>
            <a:r>
              <a:rPr dirty="0" smtClean="0"/>
              <a:t>Regression</a:t>
            </a:r>
            <a:r>
              <a:rPr lang="en-AU" dirty="0" smtClean="0"/>
              <a:t> Example</a:t>
            </a:r>
            <a:endParaRPr dirty="0"/>
          </a:p>
        </p:txBody>
      </p:sp>
      <p:sp>
        <p:nvSpPr>
          <p:cNvPr id="363" name="Predict housing prices…"/>
          <p:cNvSpPr txBox="1">
            <a:spLocks noGrp="1"/>
          </p:cNvSpPr>
          <p:nvPr>
            <p:ph type="body" sz="half" idx="1"/>
          </p:nvPr>
        </p:nvSpPr>
        <p:spPr>
          <a:xfrm>
            <a:off x="1581159" y="2894675"/>
            <a:ext cx="9978118" cy="6715545"/>
          </a:xfrm>
          <a:prstGeom prst="rect">
            <a:avLst/>
          </a:prstGeom>
        </p:spPr>
        <p:txBody>
          <a:bodyPr>
            <a:normAutofit/>
          </a:bodyPr>
          <a:lstStyle/>
          <a:p>
            <a:pPr marL="0" indent="0">
              <a:buSzTx/>
              <a:buNone/>
            </a:pPr>
            <a:r>
              <a:rPr lang="en-AU" b="1" dirty="0" smtClean="0">
                <a:solidFill>
                  <a:schemeClr val="accent1"/>
                </a:solidFill>
              </a:rPr>
              <a:t>Input</a:t>
            </a:r>
            <a:r>
              <a:rPr b="1" dirty="0" smtClean="0">
                <a:solidFill>
                  <a:schemeClr val="accent1"/>
                </a:solidFill>
              </a:rPr>
              <a:t>:</a:t>
            </a:r>
            <a:endParaRPr lang="en-AU" b="1" dirty="0" smtClean="0">
              <a:solidFill>
                <a:schemeClr val="accent1"/>
              </a:solidFill>
            </a:endParaRPr>
          </a:p>
          <a:p>
            <a:pPr>
              <a:buSzTx/>
              <a:buFont typeface="Wingdings" panose="05000000000000000000" pitchFamily="2" charset="2"/>
              <a:buChar char="§"/>
            </a:pPr>
            <a:r>
              <a:rPr lang="en-AU" dirty="0" smtClean="0"/>
              <a:t>land </a:t>
            </a:r>
            <a:r>
              <a:rPr lang="en-AU" dirty="0"/>
              <a:t>s</a:t>
            </a:r>
            <a:r>
              <a:rPr dirty="0" err="1" smtClean="0"/>
              <a:t>ize</a:t>
            </a:r>
            <a:r>
              <a:rPr dirty="0" smtClean="0"/>
              <a:t> </a:t>
            </a:r>
            <a:r>
              <a:rPr dirty="0"/>
              <a:t>(m</a:t>
            </a:r>
            <a:r>
              <a:rPr baseline="31999" dirty="0"/>
              <a:t>2</a:t>
            </a:r>
            <a:r>
              <a:rPr dirty="0" smtClean="0"/>
              <a:t>)</a:t>
            </a:r>
            <a:endParaRPr lang="en-AU" dirty="0" smtClean="0"/>
          </a:p>
          <a:p>
            <a:pPr>
              <a:buFont typeface="Wingdings" panose="05000000000000000000" pitchFamily="2" charset="2"/>
              <a:buChar char="§"/>
            </a:pPr>
            <a:r>
              <a:rPr dirty="0" smtClean="0"/>
              <a:t>Floor</a:t>
            </a:r>
            <a:r>
              <a:rPr lang="en-AU" dirty="0"/>
              <a:t> size (m</a:t>
            </a:r>
            <a:r>
              <a:rPr lang="en-AU" baseline="31999" dirty="0"/>
              <a:t>2</a:t>
            </a:r>
            <a:r>
              <a:rPr lang="en-AU" dirty="0" smtClean="0"/>
              <a:t>)</a:t>
            </a:r>
          </a:p>
          <a:p>
            <a:pPr>
              <a:buSzTx/>
              <a:buFont typeface="Wingdings" panose="05000000000000000000" pitchFamily="2" charset="2"/>
              <a:buChar char="§"/>
            </a:pPr>
            <a:r>
              <a:rPr dirty="0" smtClean="0"/>
              <a:t>Number </a:t>
            </a:r>
            <a:r>
              <a:rPr dirty="0"/>
              <a:t>of </a:t>
            </a:r>
            <a:r>
              <a:rPr dirty="0" smtClean="0"/>
              <a:t>bedrooms</a:t>
            </a:r>
            <a:endParaRPr lang="en-AU" dirty="0" smtClean="0"/>
          </a:p>
          <a:p>
            <a:pPr>
              <a:buSzTx/>
              <a:buFont typeface="Wingdings" panose="05000000000000000000" pitchFamily="2" charset="2"/>
              <a:buChar char="§"/>
            </a:pPr>
            <a:r>
              <a:rPr dirty="0" smtClean="0"/>
              <a:t>Number </a:t>
            </a:r>
            <a:r>
              <a:rPr dirty="0"/>
              <a:t>of </a:t>
            </a:r>
            <a:r>
              <a:rPr dirty="0" smtClean="0"/>
              <a:t>bathrooms</a:t>
            </a:r>
            <a:endParaRPr lang="en-AU" dirty="0" smtClean="0"/>
          </a:p>
          <a:p>
            <a:pPr>
              <a:buSzTx/>
              <a:buFont typeface="Wingdings" panose="05000000000000000000" pitchFamily="2" charset="2"/>
              <a:buChar char="§"/>
            </a:pPr>
            <a:r>
              <a:rPr dirty="0" smtClean="0"/>
              <a:t>Number </a:t>
            </a:r>
            <a:r>
              <a:rPr dirty="0"/>
              <a:t>of car </a:t>
            </a:r>
            <a:r>
              <a:rPr dirty="0" smtClean="0"/>
              <a:t>space</a:t>
            </a:r>
            <a:endParaRPr lang="en-AU" dirty="0" smtClean="0"/>
          </a:p>
          <a:p>
            <a:pPr>
              <a:buSzTx/>
              <a:buFont typeface="Wingdings" panose="05000000000000000000" pitchFamily="2" charset="2"/>
              <a:buChar char="§"/>
            </a:pPr>
            <a:r>
              <a:rPr lang="en-AU" dirty="0" smtClean="0"/>
              <a:t>standardized sale price of the suburb</a:t>
            </a:r>
          </a:p>
          <a:p>
            <a:pPr>
              <a:buSzTx/>
              <a:buFont typeface="Wingdings" panose="05000000000000000000" pitchFamily="2" charset="2"/>
              <a:buChar char="§"/>
            </a:pPr>
            <a:r>
              <a:rPr lang="en-AU" dirty="0" smtClean="0"/>
              <a:t>How old is the house</a:t>
            </a:r>
          </a:p>
          <a:p>
            <a:pPr marL="0" indent="0">
              <a:buSzTx/>
              <a:buNone/>
            </a:pPr>
            <a:r>
              <a:rPr b="1" dirty="0" smtClean="0">
                <a:solidFill>
                  <a:schemeClr val="accent1"/>
                </a:solidFill>
              </a:rPr>
              <a:t>Output</a:t>
            </a:r>
            <a:r>
              <a:rPr b="1" dirty="0">
                <a:solidFill>
                  <a:schemeClr val="accent1"/>
                </a:solidFill>
              </a:rPr>
              <a:t>:</a:t>
            </a:r>
            <a:r>
              <a:rPr dirty="0"/>
              <a:t/>
            </a:r>
            <a:br>
              <a:rPr dirty="0"/>
            </a:br>
            <a:r>
              <a:rPr dirty="0"/>
              <a:t>- </a:t>
            </a:r>
            <a:r>
              <a:rPr dirty="0" err="1" smtClean="0"/>
              <a:t>Hous</a:t>
            </a:r>
            <a:r>
              <a:rPr lang="en-AU" dirty="0" smtClean="0"/>
              <a:t>e’s sale</a:t>
            </a:r>
            <a:r>
              <a:rPr dirty="0" smtClean="0"/>
              <a:t> </a:t>
            </a:r>
            <a:r>
              <a:rPr dirty="0"/>
              <a:t>price</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Regression"/>
          <p:cNvSpPr txBox="1">
            <a:spLocks noGrp="1"/>
          </p:cNvSpPr>
          <p:nvPr>
            <p:ph type="title"/>
          </p:nvPr>
        </p:nvSpPr>
        <p:spPr>
          <a:xfrm>
            <a:off x="1463040" y="975360"/>
            <a:ext cx="11275498" cy="2113280"/>
          </a:xfrm>
          <a:prstGeom prst="rect">
            <a:avLst/>
          </a:prstGeom>
        </p:spPr>
        <p:txBody>
          <a:bodyPr/>
          <a:lstStyle/>
          <a:p>
            <a:r>
              <a:rPr lang="en-AU" dirty="0" smtClean="0">
                <a:solidFill>
                  <a:srgbClr val="FF0000"/>
                </a:solidFill>
              </a:rPr>
              <a:t>[Retailer]</a:t>
            </a:r>
            <a:r>
              <a:rPr lang="en-AU" dirty="0" smtClean="0"/>
              <a:t> Classification example</a:t>
            </a:r>
            <a:endParaRPr dirty="0"/>
          </a:p>
        </p:txBody>
      </p:sp>
      <p:sp>
        <p:nvSpPr>
          <p:cNvPr id="339" name="Predict the profitability per customer…"/>
          <p:cNvSpPr txBox="1">
            <a:spLocks noGrp="1"/>
          </p:cNvSpPr>
          <p:nvPr>
            <p:ph type="body" sz="half" idx="1"/>
          </p:nvPr>
        </p:nvSpPr>
        <p:spPr>
          <a:xfrm>
            <a:off x="808151" y="2284770"/>
            <a:ext cx="11362827" cy="6682660"/>
          </a:xfrm>
          <a:prstGeom prst="rect">
            <a:avLst/>
          </a:prstGeom>
        </p:spPr>
        <p:txBody>
          <a:bodyPr>
            <a:normAutofit/>
          </a:bodyPr>
          <a:lstStyle/>
          <a:p>
            <a:pPr>
              <a:buFont typeface="Arial" panose="020B0604020202020204" pitchFamily="34" charset="0"/>
              <a:buChar char="•"/>
            </a:pPr>
            <a:r>
              <a:rPr lang="en-AU" dirty="0" smtClean="0"/>
              <a:t>Predict if a </a:t>
            </a:r>
            <a:r>
              <a:rPr lang="en-AU" dirty="0"/>
              <a:t>customer will be interested in the new product (hence to decide if he/she should be included in the marketing campaign</a:t>
            </a:r>
            <a:r>
              <a:rPr lang="en-AU" dirty="0" smtClean="0"/>
              <a:t>)</a:t>
            </a:r>
            <a:endParaRPr lang="en-AU" dirty="0"/>
          </a:p>
          <a:p>
            <a:pPr marL="0" indent="0">
              <a:buSzTx/>
              <a:buNone/>
            </a:pPr>
            <a:r>
              <a:rPr lang="en-AU" b="1" dirty="0" smtClean="0">
                <a:solidFill>
                  <a:schemeClr val="accent1">
                    <a:lumMod val="60000"/>
                    <a:lumOff val="40000"/>
                  </a:schemeClr>
                </a:solidFill>
              </a:rPr>
              <a:t>Input</a:t>
            </a:r>
            <a:r>
              <a:rPr b="1" dirty="0" smtClean="0">
                <a:solidFill>
                  <a:schemeClr val="accent1">
                    <a:lumMod val="60000"/>
                    <a:lumOff val="40000"/>
                  </a:schemeClr>
                </a:solidFill>
              </a:rPr>
              <a:t>:</a:t>
            </a:r>
            <a:r>
              <a:rPr b="1" dirty="0">
                <a:solidFill>
                  <a:schemeClr val="accent1">
                    <a:lumMod val="60000"/>
                    <a:lumOff val="40000"/>
                  </a:schemeClr>
                </a:solidFill>
              </a:rPr>
              <a:t/>
            </a:r>
            <a:br>
              <a:rPr b="1" dirty="0">
                <a:solidFill>
                  <a:schemeClr val="accent1">
                    <a:lumMod val="60000"/>
                    <a:lumOff val="40000"/>
                  </a:schemeClr>
                </a:solidFill>
              </a:rPr>
            </a:br>
            <a:r>
              <a:rPr dirty="0"/>
              <a:t>- Age</a:t>
            </a:r>
            <a:br>
              <a:rPr dirty="0"/>
            </a:br>
            <a:r>
              <a:rPr dirty="0"/>
              <a:t>- Gender</a:t>
            </a:r>
            <a:br>
              <a:rPr dirty="0"/>
            </a:br>
            <a:r>
              <a:rPr dirty="0"/>
              <a:t>- Household count</a:t>
            </a:r>
            <a:br>
              <a:rPr dirty="0"/>
            </a:br>
            <a:r>
              <a:rPr dirty="0"/>
              <a:t>- Income </a:t>
            </a:r>
            <a:r>
              <a:rPr dirty="0" smtClean="0"/>
              <a:t>range</a:t>
            </a:r>
            <a:endParaRPr dirty="0"/>
          </a:p>
          <a:p>
            <a:pPr marL="0" indent="0">
              <a:buSzTx/>
              <a:buNone/>
            </a:pPr>
            <a:r>
              <a:rPr b="1" dirty="0" smtClean="0">
                <a:solidFill>
                  <a:schemeClr val="accent1">
                    <a:lumMod val="60000"/>
                    <a:lumOff val="40000"/>
                  </a:schemeClr>
                </a:solidFill>
              </a:rPr>
              <a:t>Output:</a:t>
            </a:r>
            <a:r>
              <a:rPr dirty="0" smtClean="0"/>
              <a:t/>
            </a:r>
            <a:br>
              <a:rPr dirty="0" smtClean="0"/>
            </a:br>
            <a:r>
              <a:rPr lang="en-AU" dirty="0" smtClean="0"/>
              <a:t>interested (</a:t>
            </a:r>
            <a:r>
              <a:rPr lang="en-AU" b="1" dirty="0" smtClean="0"/>
              <a:t>1</a:t>
            </a:r>
            <a:r>
              <a:rPr lang="en-AU" dirty="0" smtClean="0"/>
              <a:t>) or not interested(</a:t>
            </a:r>
            <a:r>
              <a:rPr lang="en-AU" b="1" dirty="0" smtClean="0"/>
              <a:t>0</a:t>
            </a:r>
            <a:r>
              <a:rPr lang="en-AU" dirty="0" smtClean="0"/>
              <a:t>)</a:t>
            </a:r>
          </a:p>
        </p:txBody>
      </p:sp>
    </p:spTree>
    <p:extLst>
      <p:ext uri="{BB962C8B-B14F-4D97-AF65-F5344CB8AC3E}">
        <p14:creationId xmlns:p14="http://schemas.microsoft.com/office/powerpoint/2010/main" val="105805175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Regression"/>
          <p:cNvSpPr txBox="1">
            <a:spLocks noGrp="1"/>
          </p:cNvSpPr>
          <p:nvPr>
            <p:ph type="title"/>
          </p:nvPr>
        </p:nvSpPr>
        <p:spPr>
          <a:xfrm>
            <a:off x="1463039" y="975360"/>
            <a:ext cx="11370091" cy="2113280"/>
          </a:xfrm>
          <a:prstGeom prst="rect">
            <a:avLst/>
          </a:prstGeom>
        </p:spPr>
        <p:txBody>
          <a:bodyPr/>
          <a:lstStyle/>
          <a:p>
            <a:r>
              <a:rPr lang="en-AU" dirty="0" smtClean="0">
                <a:solidFill>
                  <a:srgbClr val="FF0000"/>
                </a:solidFill>
              </a:rPr>
              <a:t>[Retailer]</a:t>
            </a:r>
            <a:r>
              <a:rPr lang="en-AU" dirty="0" smtClean="0"/>
              <a:t> Classification example</a:t>
            </a:r>
            <a:endParaRPr dirty="0"/>
          </a:p>
        </p:txBody>
      </p:sp>
      <p:sp>
        <p:nvSpPr>
          <p:cNvPr id="339" name="Predict the profitability per customer…"/>
          <p:cNvSpPr txBox="1">
            <a:spLocks noGrp="1"/>
          </p:cNvSpPr>
          <p:nvPr>
            <p:ph type="body" sz="half" idx="1"/>
          </p:nvPr>
        </p:nvSpPr>
        <p:spPr>
          <a:xfrm>
            <a:off x="808151" y="2284770"/>
            <a:ext cx="11362827" cy="6682660"/>
          </a:xfrm>
          <a:prstGeom prst="rect">
            <a:avLst/>
          </a:prstGeom>
        </p:spPr>
        <p:txBody>
          <a:bodyPr>
            <a:normAutofit/>
          </a:bodyPr>
          <a:lstStyle/>
          <a:p>
            <a:pPr>
              <a:buSzTx/>
              <a:buFont typeface="Arial" panose="020B0604020202020204" pitchFamily="34" charset="0"/>
              <a:buChar char="•"/>
            </a:pPr>
            <a:r>
              <a:rPr lang="en-AU" dirty="0" smtClean="0"/>
              <a:t>recommend if a </a:t>
            </a:r>
            <a:r>
              <a:rPr lang="en-AU" dirty="0"/>
              <a:t>brand of ice-cream be included on the </a:t>
            </a:r>
            <a:r>
              <a:rPr lang="en-AU" dirty="0" smtClean="0"/>
              <a:t>shelf</a:t>
            </a:r>
          </a:p>
          <a:p>
            <a:pPr marL="0" indent="0">
              <a:buSzTx/>
              <a:buNone/>
            </a:pPr>
            <a:r>
              <a:rPr lang="en-AU" b="1" dirty="0" smtClean="0">
                <a:solidFill>
                  <a:schemeClr val="accent1"/>
                </a:solidFill>
              </a:rPr>
              <a:t>Input:</a:t>
            </a:r>
          </a:p>
          <a:p>
            <a:pPr>
              <a:buSzTx/>
              <a:buFont typeface="Arial" panose="020B0604020202020204" pitchFamily="34" charset="0"/>
              <a:buChar char="•"/>
            </a:pPr>
            <a:r>
              <a:rPr lang="en-AU" dirty="0" smtClean="0"/>
              <a:t>Base price</a:t>
            </a:r>
          </a:p>
          <a:p>
            <a:pPr>
              <a:buSzTx/>
              <a:buFont typeface="Arial" panose="020B0604020202020204" pitchFamily="34" charset="0"/>
              <a:buChar char="•"/>
            </a:pPr>
            <a:r>
              <a:rPr lang="en-AU" dirty="0" smtClean="0"/>
              <a:t>Weather</a:t>
            </a:r>
          </a:p>
          <a:p>
            <a:pPr>
              <a:buSzTx/>
              <a:buFont typeface="Arial" panose="020B0604020202020204" pitchFamily="34" charset="0"/>
              <a:buChar char="•"/>
            </a:pPr>
            <a:r>
              <a:rPr lang="en-AU" dirty="0" smtClean="0"/>
              <a:t>Sales history of this brand of ice-cream</a:t>
            </a:r>
          </a:p>
          <a:p>
            <a:pPr>
              <a:buSzTx/>
              <a:buFont typeface="Arial" panose="020B0604020202020204" pitchFamily="34" charset="0"/>
              <a:buChar char="•"/>
            </a:pPr>
            <a:r>
              <a:rPr lang="en-AU" dirty="0" smtClean="0"/>
              <a:t>Average income of population around the physical store</a:t>
            </a:r>
          </a:p>
          <a:p>
            <a:pPr marL="0" indent="0">
              <a:buSzTx/>
              <a:buNone/>
            </a:pPr>
            <a:r>
              <a:rPr lang="en-AU" dirty="0"/>
              <a:t/>
            </a:r>
            <a:br>
              <a:rPr lang="en-AU" dirty="0"/>
            </a:br>
            <a:r>
              <a:rPr lang="en-AU" b="1" dirty="0" smtClean="0">
                <a:solidFill>
                  <a:schemeClr val="accent1"/>
                </a:solidFill>
              </a:rPr>
              <a:t>Output</a:t>
            </a:r>
            <a:r>
              <a:rPr lang="en-AU" b="1" dirty="0">
                <a:solidFill>
                  <a:schemeClr val="accent1"/>
                </a:solidFill>
              </a:rPr>
              <a:t>: </a:t>
            </a:r>
            <a:endParaRPr lang="en-AU" b="1" dirty="0" smtClean="0">
              <a:solidFill>
                <a:schemeClr val="accent1"/>
              </a:solidFill>
            </a:endParaRPr>
          </a:p>
          <a:p>
            <a:pPr marL="0" indent="0">
              <a:buNone/>
            </a:pPr>
            <a:r>
              <a:rPr lang="en-AU" dirty="0" smtClean="0"/>
              <a:t>On-shelf </a:t>
            </a:r>
            <a:r>
              <a:rPr lang="en-AU" dirty="0"/>
              <a:t>(</a:t>
            </a:r>
            <a:r>
              <a:rPr lang="en-AU" b="1" dirty="0"/>
              <a:t>1</a:t>
            </a:r>
            <a:r>
              <a:rPr lang="en-AU" dirty="0"/>
              <a:t>) or </a:t>
            </a:r>
            <a:r>
              <a:rPr lang="en-AU" dirty="0" smtClean="0"/>
              <a:t>not on-shelf (</a:t>
            </a:r>
            <a:r>
              <a:rPr lang="en-AU" b="1" dirty="0" smtClean="0"/>
              <a:t>0</a:t>
            </a:r>
            <a:r>
              <a:rPr lang="en-AU" dirty="0" smtClean="0"/>
              <a:t>)</a:t>
            </a:r>
            <a:endParaRPr lang="en-AU" dirty="0"/>
          </a:p>
        </p:txBody>
      </p:sp>
    </p:spTree>
    <p:extLst>
      <p:ext uri="{BB962C8B-B14F-4D97-AF65-F5344CB8AC3E}">
        <p14:creationId xmlns:p14="http://schemas.microsoft.com/office/powerpoint/2010/main" val="185756547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Marketing and Machine Learning"/>
          <p:cNvSpPr txBox="1">
            <a:spLocks noGrp="1"/>
          </p:cNvSpPr>
          <p:nvPr>
            <p:ph type="title"/>
          </p:nvPr>
        </p:nvSpPr>
        <p:spPr>
          <a:prstGeom prst="rect">
            <a:avLst/>
          </a:prstGeom>
        </p:spPr>
        <p:txBody>
          <a:bodyPr/>
          <a:lstStyle/>
          <a:p>
            <a:r>
              <a:rPr lang="en-AU" dirty="0" smtClean="0">
                <a:solidFill>
                  <a:srgbClr val="FF0000"/>
                </a:solidFill>
              </a:rPr>
              <a:t>[</a:t>
            </a:r>
            <a:r>
              <a:rPr lang="en-AU" u="sng" dirty="0" smtClean="0">
                <a:solidFill>
                  <a:srgbClr val="FF0000"/>
                </a:solidFill>
              </a:rPr>
              <a:t>Retailer</a:t>
            </a:r>
            <a:r>
              <a:rPr lang="en-AU" dirty="0" smtClean="0">
                <a:solidFill>
                  <a:srgbClr val="FF0000"/>
                </a:solidFill>
              </a:rPr>
              <a:t>]</a:t>
            </a:r>
            <a:endParaRPr dirty="0">
              <a:solidFill>
                <a:srgbClr val="FF0000"/>
              </a:solidFill>
            </a:endParaRPr>
          </a:p>
        </p:txBody>
      </p:sp>
      <p:sp>
        <p:nvSpPr>
          <p:cNvPr id="2" name="Text Placeholder 1"/>
          <p:cNvSpPr>
            <a:spLocks noGrp="1"/>
          </p:cNvSpPr>
          <p:nvPr>
            <p:ph type="body" idx="1"/>
          </p:nvPr>
        </p:nvSpPr>
        <p:spPr>
          <a:xfrm>
            <a:off x="787400" y="2768600"/>
            <a:ext cx="7183646" cy="712426"/>
          </a:xfrm>
        </p:spPr>
        <p:txBody>
          <a:bodyPr>
            <a:normAutofit/>
          </a:bodyPr>
          <a:lstStyle/>
          <a:p>
            <a:pPr>
              <a:buFont typeface="Arial" panose="020B0604020202020204" pitchFamily="34" charset="0"/>
              <a:buChar char="•"/>
            </a:pPr>
            <a:r>
              <a:rPr lang="en-AU" sz="3200" dirty="0" smtClean="0"/>
              <a:t>A retailer has an </a:t>
            </a:r>
            <a:r>
              <a:rPr lang="en-AU" sz="3200" b="1" dirty="0" smtClean="0">
                <a:solidFill>
                  <a:schemeClr val="tx1"/>
                </a:solidFill>
              </a:rPr>
              <a:t>online shopping site</a:t>
            </a:r>
            <a:r>
              <a:rPr lang="en-AU" sz="3200" dirty="0" smtClean="0">
                <a:solidFill>
                  <a:schemeClr val="tx1"/>
                </a:solidFill>
              </a:rPr>
              <a:t>:</a:t>
            </a:r>
            <a:endParaRPr lang="en-AU" sz="3200" dirty="0">
              <a:solidFill>
                <a:schemeClr val="tx1"/>
              </a:solidFill>
            </a:endParaRPr>
          </a:p>
        </p:txBody>
      </p:sp>
      <p:pic>
        <p:nvPicPr>
          <p:cNvPr id="6" name="Picture 5"/>
          <p:cNvPicPr>
            <a:picLocks noChangeAspect="1"/>
          </p:cNvPicPr>
          <p:nvPr/>
        </p:nvPicPr>
        <p:blipFill>
          <a:blip r:embed="rId3"/>
          <a:stretch>
            <a:fillRect/>
          </a:stretch>
        </p:blipFill>
        <p:spPr>
          <a:xfrm>
            <a:off x="2950689" y="3523638"/>
            <a:ext cx="7429500" cy="2000250"/>
          </a:xfrm>
          <a:prstGeom prst="rect">
            <a:avLst/>
          </a:prstGeom>
        </p:spPr>
      </p:pic>
      <p:sp>
        <p:nvSpPr>
          <p:cNvPr id="8" name="Rectangle 7"/>
          <p:cNvSpPr/>
          <p:nvPr/>
        </p:nvSpPr>
        <p:spPr>
          <a:xfrm>
            <a:off x="1911044" y="5741672"/>
            <a:ext cx="4414343" cy="3265253"/>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Data collected:</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Customer record</a:t>
            </a:r>
            <a:endParaRPr lang="en-AU" sz="2400" kern="1200" dirty="0">
              <a:solidFill>
                <a:schemeClr val="tx2"/>
              </a:solidFill>
              <a:effectLst/>
            </a:endParaRP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Product Information</a:t>
            </a:r>
            <a:endParaRPr lang="en-AU" sz="2400" kern="1200" dirty="0">
              <a:solidFill>
                <a:schemeClr val="tx2"/>
              </a:solidFill>
              <a:effectLst/>
            </a:endParaRP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Sales histories</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Royalty data</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a:t>
            </a:r>
            <a:endParaRPr lang="en-AU" sz="2400" kern="1200" dirty="0">
              <a:solidFill>
                <a:schemeClr val="tx2"/>
              </a:solidFill>
              <a:effectLst/>
            </a:endParaRPr>
          </a:p>
        </p:txBody>
      </p:sp>
      <p:sp>
        <p:nvSpPr>
          <p:cNvPr id="9" name="Rectangle 8"/>
          <p:cNvSpPr/>
          <p:nvPr/>
        </p:nvSpPr>
        <p:spPr>
          <a:xfrm>
            <a:off x="7461558" y="5741672"/>
            <a:ext cx="4414343" cy="3265253"/>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ML can help to:</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Sales prediction</a:t>
            </a:r>
            <a:endParaRPr lang="en-AU" sz="2400" kern="1200" dirty="0">
              <a:solidFill>
                <a:schemeClr val="tx2"/>
              </a:solidFill>
              <a:effectLst/>
            </a:endParaRP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Customer segmentation</a:t>
            </a:r>
            <a:endParaRPr lang="en-AU" sz="2400" kern="1200" dirty="0">
              <a:solidFill>
                <a:schemeClr val="tx2"/>
              </a:solidFill>
              <a:effectLst/>
            </a:endParaRP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Predictive inventory </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Construct a Chabot</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a:t>
            </a:r>
            <a:endParaRPr lang="en-AU" sz="2400" kern="1200" dirty="0">
              <a:solidFill>
                <a:schemeClr val="tx2"/>
              </a:solidFill>
              <a:effectLst/>
            </a:endParaRPr>
          </a:p>
        </p:txBody>
      </p:sp>
    </p:spTree>
    <p:extLst>
      <p:ext uri="{BB962C8B-B14F-4D97-AF65-F5344CB8AC3E}">
        <p14:creationId xmlns:p14="http://schemas.microsoft.com/office/powerpoint/2010/main" val="2278230960"/>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Regression"/>
          <p:cNvSpPr txBox="1">
            <a:spLocks noGrp="1"/>
          </p:cNvSpPr>
          <p:nvPr>
            <p:ph type="title"/>
          </p:nvPr>
        </p:nvSpPr>
        <p:spPr>
          <a:prstGeom prst="rect">
            <a:avLst/>
          </a:prstGeom>
        </p:spPr>
        <p:txBody>
          <a:bodyPr/>
          <a:lstStyle/>
          <a:p>
            <a:r>
              <a:rPr lang="en-AU" dirty="0" smtClean="0">
                <a:solidFill>
                  <a:srgbClr val="FF0000"/>
                </a:solidFill>
              </a:rPr>
              <a:t>[HR]</a:t>
            </a:r>
            <a:r>
              <a:rPr lang="en-AU" dirty="0" smtClean="0"/>
              <a:t> Classification example</a:t>
            </a:r>
            <a:endParaRPr dirty="0"/>
          </a:p>
        </p:txBody>
      </p:sp>
      <p:sp>
        <p:nvSpPr>
          <p:cNvPr id="339" name="Predict the profitability per customer…"/>
          <p:cNvSpPr txBox="1">
            <a:spLocks noGrp="1"/>
          </p:cNvSpPr>
          <p:nvPr>
            <p:ph type="body" sz="half" idx="1"/>
          </p:nvPr>
        </p:nvSpPr>
        <p:spPr>
          <a:xfrm>
            <a:off x="808151" y="2284770"/>
            <a:ext cx="11362827" cy="6682660"/>
          </a:xfrm>
          <a:prstGeom prst="rect">
            <a:avLst/>
          </a:prstGeom>
        </p:spPr>
        <p:txBody>
          <a:bodyPr>
            <a:normAutofit/>
          </a:bodyPr>
          <a:lstStyle/>
          <a:p>
            <a:pPr>
              <a:buFont typeface="Arial" panose="020B0604020202020204" pitchFamily="34" charset="0"/>
              <a:buChar char="•"/>
            </a:pPr>
            <a:r>
              <a:rPr lang="en-AU" dirty="0" smtClean="0"/>
              <a:t>Predict if an employee may resign in the next six months</a:t>
            </a:r>
            <a:endParaRPr dirty="0" smtClean="0"/>
          </a:p>
          <a:p>
            <a:pPr marL="0" indent="0">
              <a:buNone/>
            </a:pPr>
            <a:r>
              <a:rPr lang="en-AU" sz="3200" b="1" dirty="0" smtClean="0">
                <a:solidFill>
                  <a:schemeClr val="accent1"/>
                </a:solidFill>
              </a:rPr>
              <a:t>Input</a:t>
            </a:r>
          </a:p>
          <a:p>
            <a:pPr>
              <a:buFontTx/>
              <a:buChar char="-"/>
            </a:pPr>
            <a:r>
              <a:rPr lang="en-AU" sz="3200" dirty="0" smtClean="0"/>
              <a:t>number of years of service</a:t>
            </a:r>
          </a:p>
          <a:p>
            <a:pPr>
              <a:buFontTx/>
              <a:buChar char="-"/>
            </a:pPr>
            <a:r>
              <a:rPr lang="en-AU" sz="3200" dirty="0" smtClean="0"/>
              <a:t>qualification score</a:t>
            </a:r>
          </a:p>
          <a:p>
            <a:pPr>
              <a:buFontTx/>
              <a:buChar char="-"/>
            </a:pPr>
            <a:r>
              <a:rPr lang="en-AU" sz="3200" dirty="0" smtClean="0"/>
              <a:t>Job type Market value</a:t>
            </a:r>
          </a:p>
          <a:p>
            <a:pPr>
              <a:buFontTx/>
              <a:buChar char="-"/>
            </a:pPr>
            <a:r>
              <a:rPr lang="en-AU" sz="3200" dirty="0" smtClean="0"/>
              <a:t>Performance review score</a:t>
            </a:r>
          </a:p>
          <a:p>
            <a:pPr>
              <a:buFontTx/>
              <a:buChar char="-"/>
            </a:pPr>
            <a:r>
              <a:rPr lang="en-AU" sz="3200" dirty="0" smtClean="0"/>
              <a:t>Current pay</a:t>
            </a:r>
          </a:p>
          <a:p>
            <a:pPr>
              <a:buFontTx/>
              <a:buChar char="-"/>
            </a:pPr>
            <a:r>
              <a:rPr lang="en-AU" sz="3200" dirty="0" smtClean="0"/>
              <a:t>How recent was the last LinkedIn profile change</a:t>
            </a:r>
          </a:p>
          <a:p>
            <a:pPr marL="0" indent="0">
              <a:buNone/>
            </a:pPr>
            <a:r>
              <a:rPr lang="en-AU" sz="3200" b="1" dirty="0" smtClean="0">
                <a:solidFill>
                  <a:schemeClr val="accent1"/>
                </a:solidFill>
              </a:rPr>
              <a:t>Output</a:t>
            </a:r>
            <a:endParaRPr lang="en-AU" sz="3200" b="1" dirty="0">
              <a:solidFill>
                <a:schemeClr val="accent1"/>
              </a:solidFill>
            </a:endParaRPr>
          </a:p>
          <a:p>
            <a:pPr>
              <a:buFontTx/>
              <a:buChar char="-"/>
            </a:pPr>
            <a:r>
              <a:rPr lang="en-AU" sz="3200" dirty="0" smtClean="0"/>
              <a:t>Yes </a:t>
            </a:r>
            <a:r>
              <a:rPr lang="en-AU" sz="3200" dirty="0"/>
              <a:t>(</a:t>
            </a:r>
            <a:r>
              <a:rPr lang="en-AU" sz="3200" b="1" dirty="0"/>
              <a:t>1</a:t>
            </a:r>
            <a:r>
              <a:rPr lang="en-AU" sz="3200" dirty="0"/>
              <a:t>) or </a:t>
            </a:r>
            <a:r>
              <a:rPr lang="en-AU" sz="3200" dirty="0" smtClean="0"/>
              <a:t>No (</a:t>
            </a:r>
            <a:r>
              <a:rPr lang="en-AU" sz="3200" b="1" dirty="0" smtClean="0"/>
              <a:t>0</a:t>
            </a:r>
            <a:r>
              <a:rPr lang="en-AU" sz="3200" dirty="0" smtClean="0"/>
              <a:t>)</a:t>
            </a:r>
            <a:endParaRPr lang="en-AU" sz="3200" dirty="0"/>
          </a:p>
        </p:txBody>
      </p:sp>
    </p:spTree>
    <p:extLst>
      <p:ext uri="{BB962C8B-B14F-4D97-AF65-F5344CB8AC3E}">
        <p14:creationId xmlns:p14="http://schemas.microsoft.com/office/powerpoint/2010/main" val="315798315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gression"/>
          <p:cNvSpPr txBox="1">
            <a:spLocks noGrp="1"/>
          </p:cNvSpPr>
          <p:nvPr>
            <p:ph type="title"/>
          </p:nvPr>
        </p:nvSpPr>
        <p:spPr>
          <a:xfrm>
            <a:off x="1463040" y="975360"/>
            <a:ext cx="10796226" cy="2113280"/>
          </a:xfrm>
          <a:prstGeom prst="rect">
            <a:avLst/>
          </a:prstGeom>
        </p:spPr>
        <p:txBody>
          <a:bodyPr/>
          <a:lstStyle/>
          <a:p>
            <a:r>
              <a:rPr lang="en-AU" dirty="0" smtClean="0">
                <a:solidFill>
                  <a:srgbClr val="FF0000"/>
                </a:solidFill>
              </a:rPr>
              <a:t>[Buildin</a:t>
            </a:r>
            <a:r>
              <a:rPr lang="en-AU" dirty="0">
                <a:solidFill>
                  <a:srgbClr val="FF0000"/>
                </a:solidFill>
              </a:rPr>
              <a:t>g</a:t>
            </a:r>
            <a:r>
              <a:rPr lang="en-AU" dirty="0" smtClean="0">
                <a:solidFill>
                  <a:srgbClr val="FF0000"/>
                </a:solidFill>
              </a:rPr>
              <a:t>]</a:t>
            </a:r>
            <a:r>
              <a:rPr lang="en-AU" dirty="0" smtClean="0"/>
              <a:t> </a:t>
            </a:r>
            <a:r>
              <a:rPr lang="en-AU" dirty="0" smtClean="0"/>
              <a:t>Classification</a:t>
            </a:r>
            <a:r>
              <a:rPr lang="en-AU" dirty="0" smtClean="0"/>
              <a:t> </a:t>
            </a:r>
            <a:r>
              <a:rPr lang="en-AU" dirty="0" smtClean="0"/>
              <a:t>Example</a:t>
            </a:r>
            <a:endParaRPr dirty="0"/>
          </a:p>
        </p:txBody>
      </p:sp>
      <p:sp>
        <p:nvSpPr>
          <p:cNvPr id="363" name="Predict housing prices…"/>
          <p:cNvSpPr txBox="1">
            <a:spLocks noGrp="1"/>
          </p:cNvSpPr>
          <p:nvPr>
            <p:ph type="body" sz="half" idx="1"/>
          </p:nvPr>
        </p:nvSpPr>
        <p:spPr>
          <a:xfrm>
            <a:off x="1581159" y="2894675"/>
            <a:ext cx="9978118" cy="6715545"/>
          </a:xfrm>
          <a:prstGeom prst="rect">
            <a:avLst/>
          </a:prstGeom>
        </p:spPr>
        <p:txBody>
          <a:bodyPr>
            <a:normAutofit fontScale="85000" lnSpcReduction="20000"/>
          </a:bodyPr>
          <a:lstStyle/>
          <a:p>
            <a:pPr marL="0" indent="0">
              <a:buNone/>
            </a:pPr>
            <a:r>
              <a:rPr lang="en-AU" dirty="0">
                <a:solidFill>
                  <a:schemeClr val="tx1"/>
                </a:solidFill>
              </a:rPr>
              <a:t>Predict if a house will be sold in the next 6 </a:t>
            </a:r>
            <a:r>
              <a:rPr lang="en-AU" dirty="0" smtClean="0">
                <a:solidFill>
                  <a:schemeClr val="tx1"/>
                </a:solidFill>
              </a:rPr>
              <a:t>weeks</a:t>
            </a:r>
            <a:endParaRPr lang="en-AU" b="1" dirty="0" smtClean="0">
              <a:solidFill>
                <a:schemeClr val="accent1"/>
              </a:solidFill>
            </a:endParaRPr>
          </a:p>
          <a:p>
            <a:pPr marL="0" indent="0">
              <a:buSzTx/>
              <a:buNone/>
            </a:pPr>
            <a:r>
              <a:rPr lang="en-AU" b="1" dirty="0" smtClean="0">
                <a:solidFill>
                  <a:schemeClr val="accent1"/>
                </a:solidFill>
              </a:rPr>
              <a:t>Input</a:t>
            </a:r>
            <a:r>
              <a:rPr b="1" dirty="0" smtClean="0">
                <a:solidFill>
                  <a:schemeClr val="accent1"/>
                </a:solidFill>
              </a:rPr>
              <a:t>:</a:t>
            </a:r>
            <a:endParaRPr lang="en-AU" b="1" dirty="0" smtClean="0">
              <a:solidFill>
                <a:schemeClr val="accent1"/>
              </a:solidFill>
            </a:endParaRPr>
          </a:p>
          <a:p>
            <a:pPr>
              <a:buSzTx/>
              <a:buFont typeface="Wingdings" panose="05000000000000000000" pitchFamily="2" charset="2"/>
              <a:buChar char="§"/>
            </a:pPr>
            <a:r>
              <a:rPr lang="en-AU" dirty="0" smtClean="0"/>
              <a:t>The </a:t>
            </a:r>
            <a:r>
              <a:rPr lang="en-AU" dirty="0" smtClean="0"/>
              <a:t>asking </a:t>
            </a:r>
            <a:r>
              <a:rPr lang="en-AU" dirty="0" smtClean="0"/>
              <a:t>price</a:t>
            </a:r>
            <a:endParaRPr lang="en-AU" dirty="0" smtClean="0"/>
          </a:p>
          <a:p>
            <a:pPr>
              <a:buSzTx/>
              <a:buFont typeface="Wingdings" panose="05000000000000000000" pitchFamily="2" charset="2"/>
              <a:buChar char="§"/>
            </a:pPr>
            <a:r>
              <a:rPr lang="en-AU" dirty="0" smtClean="0"/>
              <a:t>Time on the market</a:t>
            </a:r>
          </a:p>
          <a:p>
            <a:pPr>
              <a:buSzTx/>
              <a:buFont typeface="Wingdings" panose="05000000000000000000" pitchFamily="2" charset="2"/>
              <a:buChar char="§"/>
            </a:pPr>
            <a:r>
              <a:rPr lang="en-AU" dirty="0" smtClean="0"/>
              <a:t>land </a:t>
            </a:r>
            <a:r>
              <a:rPr lang="en-AU" dirty="0"/>
              <a:t>s</a:t>
            </a:r>
            <a:r>
              <a:rPr dirty="0" err="1" smtClean="0"/>
              <a:t>ize</a:t>
            </a:r>
            <a:r>
              <a:rPr dirty="0" smtClean="0"/>
              <a:t> </a:t>
            </a:r>
            <a:r>
              <a:rPr dirty="0"/>
              <a:t>(m</a:t>
            </a:r>
            <a:r>
              <a:rPr baseline="31999" dirty="0"/>
              <a:t>2</a:t>
            </a:r>
            <a:r>
              <a:rPr dirty="0" smtClean="0"/>
              <a:t>)</a:t>
            </a:r>
            <a:endParaRPr lang="en-AU" dirty="0" smtClean="0"/>
          </a:p>
          <a:p>
            <a:pPr>
              <a:buFont typeface="Wingdings" panose="05000000000000000000" pitchFamily="2" charset="2"/>
              <a:buChar char="§"/>
            </a:pPr>
            <a:r>
              <a:rPr dirty="0" smtClean="0"/>
              <a:t>Floor</a:t>
            </a:r>
            <a:r>
              <a:rPr lang="en-AU" dirty="0"/>
              <a:t> size (m</a:t>
            </a:r>
            <a:r>
              <a:rPr lang="en-AU" baseline="31999" dirty="0"/>
              <a:t>2</a:t>
            </a:r>
            <a:r>
              <a:rPr lang="en-AU" dirty="0" smtClean="0"/>
              <a:t>)</a:t>
            </a:r>
          </a:p>
          <a:p>
            <a:pPr>
              <a:buSzTx/>
              <a:buFont typeface="Wingdings" panose="05000000000000000000" pitchFamily="2" charset="2"/>
              <a:buChar char="§"/>
            </a:pPr>
            <a:r>
              <a:rPr dirty="0" smtClean="0"/>
              <a:t>Number </a:t>
            </a:r>
            <a:r>
              <a:rPr dirty="0"/>
              <a:t>of </a:t>
            </a:r>
            <a:r>
              <a:rPr dirty="0" smtClean="0"/>
              <a:t>bedrooms</a:t>
            </a:r>
            <a:endParaRPr lang="en-AU" dirty="0" smtClean="0"/>
          </a:p>
          <a:p>
            <a:pPr>
              <a:buSzTx/>
              <a:buFont typeface="Wingdings" panose="05000000000000000000" pitchFamily="2" charset="2"/>
              <a:buChar char="§"/>
            </a:pPr>
            <a:r>
              <a:rPr dirty="0" smtClean="0"/>
              <a:t>Number </a:t>
            </a:r>
            <a:r>
              <a:rPr dirty="0"/>
              <a:t>of </a:t>
            </a:r>
            <a:r>
              <a:rPr dirty="0" smtClean="0"/>
              <a:t>bathrooms</a:t>
            </a:r>
            <a:endParaRPr lang="en-AU" dirty="0" smtClean="0"/>
          </a:p>
          <a:p>
            <a:pPr>
              <a:buSzTx/>
              <a:buFont typeface="Wingdings" panose="05000000000000000000" pitchFamily="2" charset="2"/>
              <a:buChar char="§"/>
            </a:pPr>
            <a:r>
              <a:rPr dirty="0" smtClean="0"/>
              <a:t>Number </a:t>
            </a:r>
            <a:r>
              <a:rPr dirty="0"/>
              <a:t>of car </a:t>
            </a:r>
            <a:r>
              <a:rPr dirty="0" smtClean="0"/>
              <a:t>space</a:t>
            </a:r>
            <a:endParaRPr lang="en-AU" dirty="0" smtClean="0"/>
          </a:p>
          <a:p>
            <a:pPr>
              <a:buSzTx/>
              <a:buFont typeface="Wingdings" panose="05000000000000000000" pitchFamily="2" charset="2"/>
              <a:buChar char="§"/>
            </a:pPr>
            <a:r>
              <a:rPr lang="en-AU" dirty="0" smtClean="0"/>
              <a:t>standardized sale price of the suburb</a:t>
            </a:r>
          </a:p>
          <a:p>
            <a:pPr>
              <a:buSzTx/>
              <a:buFont typeface="Wingdings" panose="05000000000000000000" pitchFamily="2" charset="2"/>
              <a:buChar char="§"/>
            </a:pPr>
            <a:r>
              <a:rPr lang="en-AU" dirty="0" smtClean="0"/>
              <a:t>How old is the house</a:t>
            </a:r>
          </a:p>
          <a:p>
            <a:pPr>
              <a:buSzTx/>
              <a:buFont typeface="Wingdings" panose="05000000000000000000" pitchFamily="2" charset="2"/>
              <a:buChar char="§"/>
            </a:pPr>
            <a:endParaRPr lang="en-AU" dirty="0" smtClean="0"/>
          </a:p>
          <a:p>
            <a:pPr>
              <a:buFontTx/>
              <a:buChar char="-"/>
            </a:pPr>
            <a:r>
              <a:rPr b="1" dirty="0" smtClean="0">
                <a:solidFill>
                  <a:schemeClr val="accent1"/>
                </a:solidFill>
              </a:rPr>
              <a:t>Output</a:t>
            </a:r>
            <a:r>
              <a:rPr b="1" dirty="0">
                <a:solidFill>
                  <a:schemeClr val="accent1"/>
                </a:solidFill>
              </a:rPr>
              <a:t>:</a:t>
            </a:r>
            <a:r>
              <a:rPr dirty="0"/>
              <a:t/>
            </a:r>
            <a:br>
              <a:rPr dirty="0"/>
            </a:br>
            <a:r>
              <a:rPr lang="en-AU" sz="2800" dirty="0" smtClean="0"/>
              <a:t>Sale </a:t>
            </a:r>
            <a:r>
              <a:rPr lang="en-AU" sz="2800" dirty="0"/>
              <a:t>(</a:t>
            </a:r>
            <a:r>
              <a:rPr lang="en-AU" sz="2800" b="1" dirty="0"/>
              <a:t>1</a:t>
            </a:r>
            <a:r>
              <a:rPr lang="en-AU" sz="2800" dirty="0"/>
              <a:t>) or </a:t>
            </a:r>
            <a:r>
              <a:rPr lang="en-AU" sz="2800" dirty="0" smtClean="0"/>
              <a:t>No-sale </a:t>
            </a:r>
            <a:r>
              <a:rPr lang="en-AU" sz="2800" dirty="0"/>
              <a:t>(</a:t>
            </a:r>
            <a:r>
              <a:rPr lang="en-AU" sz="2800" b="1" dirty="0"/>
              <a:t>0</a:t>
            </a:r>
            <a:r>
              <a:rPr lang="en-AU" sz="2800" dirty="0"/>
              <a:t>)</a:t>
            </a:r>
          </a:p>
        </p:txBody>
      </p:sp>
    </p:spTree>
    <p:extLst>
      <p:ext uri="{BB962C8B-B14F-4D97-AF65-F5344CB8AC3E}">
        <p14:creationId xmlns:p14="http://schemas.microsoft.com/office/powerpoint/2010/main" val="339137876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gression"/>
          <p:cNvSpPr txBox="1">
            <a:spLocks noGrp="1"/>
          </p:cNvSpPr>
          <p:nvPr>
            <p:ph type="title"/>
          </p:nvPr>
        </p:nvSpPr>
        <p:spPr>
          <a:xfrm>
            <a:off x="1463040" y="975360"/>
            <a:ext cx="10796226" cy="2113280"/>
          </a:xfrm>
          <a:prstGeom prst="rect">
            <a:avLst/>
          </a:prstGeom>
        </p:spPr>
        <p:txBody>
          <a:bodyPr/>
          <a:lstStyle/>
          <a:p>
            <a:r>
              <a:rPr lang="en-AU" dirty="0" smtClean="0">
                <a:solidFill>
                  <a:schemeClr val="tx1"/>
                </a:solidFill>
              </a:rPr>
              <a:t>Under many settings</a:t>
            </a:r>
            <a:endParaRPr dirty="0">
              <a:solidFill>
                <a:schemeClr val="tx1"/>
              </a:solidFill>
            </a:endParaRPr>
          </a:p>
        </p:txBody>
      </p:sp>
      <p:sp>
        <p:nvSpPr>
          <p:cNvPr id="363" name="Predict housing prices…"/>
          <p:cNvSpPr txBox="1">
            <a:spLocks noGrp="1"/>
          </p:cNvSpPr>
          <p:nvPr>
            <p:ph type="body" sz="half" idx="1"/>
          </p:nvPr>
        </p:nvSpPr>
        <p:spPr>
          <a:xfrm>
            <a:off x="1581159" y="2894675"/>
            <a:ext cx="9978118" cy="6715545"/>
          </a:xfrm>
          <a:prstGeom prst="rect">
            <a:avLst/>
          </a:prstGeom>
        </p:spPr>
        <p:txBody>
          <a:bodyPr>
            <a:normAutofit/>
          </a:bodyPr>
          <a:lstStyle/>
          <a:p>
            <a:pPr>
              <a:buFont typeface="Arial" panose="020B0604020202020204" pitchFamily="34" charset="0"/>
              <a:buChar char="•"/>
            </a:pPr>
            <a:r>
              <a:rPr lang="en-AU" sz="4000" dirty="0" smtClean="0">
                <a:solidFill>
                  <a:schemeClr val="tx1"/>
                </a:solidFill>
              </a:rPr>
              <a:t>Same input</a:t>
            </a:r>
          </a:p>
          <a:p>
            <a:pPr>
              <a:buFont typeface="Arial" panose="020B0604020202020204" pitchFamily="34" charset="0"/>
              <a:buChar char="•"/>
            </a:pPr>
            <a:r>
              <a:rPr lang="en-AU" sz="4000" dirty="0" smtClean="0">
                <a:solidFill>
                  <a:schemeClr val="tx1"/>
                </a:solidFill>
              </a:rPr>
              <a:t>but different outputs </a:t>
            </a:r>
          </a:p>
          <a:p>
            <a:pPr>
              <a:buFont typeface="Wingdings" panose="05000000000000000000" pitchFamily="2" charset="2"/>
              <a:buChar char="ü"/>
            </a:pPr>
            <a:r>
              <a:rPr lang="en-AU" sz="4000" dirty="0" smtClean="0">
                <a:solidFill>
                  <a:schemeClr val="tx1"/>
                </a:solidFill>
              </a:rPr>
              <a:t>one correspond to </a:t>
            </a:r>
            <a:r>
              <a:rPr lang="en-AU" sz="4000" dirty="0" smtClean="0">
                <a:solidFill>
                  <a:srgbClr val="7030A0"/>
                </a:solidFill>
              </a:rPr>
              <a:t>regression</a:t>
            </a:r>
          </a:p>
          <a:p>
            <a:pPr>
              <a:buFont typeface="Wingdings" panose="05000000000000000000" pitchFamily="2" charset="2"/>
              <a:buChar char="ü"/>
            </a:pPr>
            <a:r>
              <a:rPr lang="en-AU" sz="4000" dirty="0" smtClean="0">
                <a:solidFill>
                  <a:schemeClr val="tx1"/>
                </a:solidFill>
              </a:rPr>
              <a:t>another correspond to </a:t>
            </a:r>
            <a:r>
              <a:rPr lang="en-AU" sz="4000" dirty="0" smtClean="0">
                <a:solidFill>
                  <a:srgbClr val="7030A0"/>
                </a:solidFill>
              </a:rPr>
              <a:t>classification</a:t>
            </a:r>
          </a:p>
        </p:txBody>
      </p:sp>
    </p:spTree>
    <p:extLst>
      <p:ext uri="{BB962C8B-B14F-4D97-AF65-F5344CB8AC3E}">
        <p14:creationId xmlns:p14="http://schemas.microsoft.com/office/powerpoint/2010/main" val="1356105232"/>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Regression or classification Energy consumption/efficiency of a building"/>
          <p:cNvSpPr txBox="1">
            <a:spLocks noGrp="1"/>
          </p:cNvSpPr>
          <p:nvPr>
            <p:ph type="title"/>
          </p:nvPr>
        </p:nvSpPr>
        <p:spPr>
          <a:xfrm>
            <a:off x="787400" y="210145"/>
            <a:ext cx="11430000" cy="1901190"/>
          </a:xfrm>
          <a:prstGeom prst="rect">
            <a:avLst/>
          </a:prstGeom>
        </p:spPr>
        <p:txBody>
          <a:bodyPr>
            <a:normAutofit/>
          </a:bodyPr>
          <a:lstStyle/>
          <a:p>
            <a:r>
              <a:rPr dirty="0"/>
              <a:t>Regression </a:t>
            </a:r>
            <a:r>
              <a:rPr lang="en-AU" dirty="0" smtClean="0"/>
              <a:t>and</a:t>
            </a:r>
            <a:r>
              <a:rPr dirty="0" smtClean="0"/>
              <a:t> </a:t>
            </a:r>
            <a:r>
              <a:rPr dirty="0"/>
              <a:t>classification</a:t>
            </a:r>
            <a:br>
              <a:rPr dirty="0"/>
            </a:br>
            <a:r>
              <a:rPr sz="3500" dirty="0" smtClean="0">
                <a:solidFill>
                  <a:srgbClr val="92D050"/>
                </a:solidFill>
              </a:rPr>
              <a:t>Energy </a:t>
            </a:r>
            <a:r>
              <a:rPr sz="3500" dirty="0">
                <a:solidFill>
                  <a:srgbClr val="92D050"/>
                </a:solidFill>
              </a:rPr>
              <a:t>consumption/efficiency of a building</a:t>
            </a:r>
          </a:p>
        </p:txBody>
      </p:sp>
      <p:sp>
        <p:nvSpPr>
          <p:cNvPr id="382" name="Attributes: - Building area - Window U-value - Wall U-value"/>
          <p:cNvSpPr txBox="1">
            <a:spLocks noGrp="1"/>
          </p:cNvSpPr>
          <p:nvPr>
            <p:ph type="body" sz="half" idx="1"/>
          </p:nvPr>
        </p:nvSpPr>
        <p:spPr>
          <a:xfrm>
            <a:off x="1037558" y="2360312"/>
            <a:ext cx="4274875" cy="2563805"/>
          </a:xfrm>
          <a:prstGeom prst="rect">
            <a:avLst/>
          </a:prstGeom>
        </p:spPr>
        <p:txBody>
          <a:bodyPr>
            <a:normAutofit fontScale="77500" lnSpcReduction="20000"/>
          </a:bodyPr>
          <a:lstStyle/>
          <a:p>
            <a:pPr marL="0" indent="0">
              <a:buSzTx/>
              <a:buNone/>
              <a:defRPr b="1">
                <a:solidFill>
                  <a:schemeClr val="accent3">
                    <a:satOff val="18648"/>
                    <a:lumOff val="5971"/>
                  </a:schemeClr>
                </a:solidFill>
                <a:latin typeface="Helvetica Neue"/>
                <a:ea typeface="Helvetica Neue"/>
                <a:cs typeface="Helvetica Neue"/>
                <a:sym typeface="Helvetica Neue"/>
              </a:defRPr>
            </a:pPr>
            <a:r>
              <a:rPr lang="en-AU" dirty="0" smtClean="0">
                <a:solidFill>
                  <a:schemeClr val="accent1"/>
                </a:solidFill>
              </a:rPr>
              <a:t>Input</a:t>
            </a:r>
            <a:r>
              <a:rPr dirty="0" smtClean="0">
                <a:solidFill>
                  <a:schemeClr val="accent1"/>
                </a:solidFill>
              </a:rPr>
              <a:t>:</a:t>
            </a:r>
            <a:r>
              <a:rPr dirty="0">
                <a:solidFill>
                  <a:schemeClr val="accent1"/>
                </a:solidFill>
              </a:rPr>
              <a:t/>
            </a:r>
            <a:br>
              <a:rPr dirty="0">
                <a:solidFill>
                  <a:schemeClr val="accent1"/>
                </a:solidFill>
              </a:rPr>
            </a:br>
            <a:endParaRPr lang="en-AU" dirty="0" smtClean="0">
              <a:solidFill>
                <a:schemeClr val="accent1"/>
              </a:solidFill>
            </a:endParaRPr>
          </a:p>
          <a:p>
            <a:pPr>
              <a:buSzTx/>
              <a:buFont typeface="Arial" panose="020B0604020202020204" pitchFamily="34" charset="0"/>
              <a:buChar char="•"/>
              <a:defRPr b="1">
                <a:solidFill>
                  <a:schemeClr val="accent3">
                    <a:satOff val="18648"/>
                    <a:lumOff val="5971"/>
                  </a:schemeClr>
                </a:solidFill>
                <a:latin typeface="Helvetica Neue"/>
                <a:ea typeface="Helvetica Neue"/>
                <a:cs typeface="Helvetica Neue"/>
                <a:sym typeface="Helvetica Neue"/>
              </a:defRPr>
            </a:pPr>
            <a:r>
              <a:rPr dirty="0" smtClean="0">
                <a:solidFill>
                  <a:schemeClr val="tx1"/>
                </a:solidFill>
                <a:latin typeface="Arial" panose="020B0604020202020204" pitchFamily="34" charset="0"/>
                <a:cs typeface="Arial" panose="020B0604020202020204" pitchFamily="34" charset="0"/>
              </a:rPr>
              <a:t>Building area</a:t>
            </a:r>
            <a:endParaRPr lang="en-AU" dirty="0">
              <a:solidFill>
                <a:schemeClr val="tx1"/>
              </a:solidFill>
              <a:latin typeface="Arial" panose="020B0604020202020204" pitchFamily="34" charset="0"/>
              <a:cs typeface="Arial" panose="020B0604020202020204" pitchFamily="34" charset="0"/>
            </a:endParaRPr>
          </a:p>
          <a:p>
            <a:pPr>
              <a:buSzTx/>
              <a:buFont typeface="Arial" panose="020B0604020202020204" pitchFamily="34" charset="0"/>
              <a:buChar char="•"/>
              <a:defRPr b="1">
                <a:solidFill>
                  <a:schemeClr val="accent3">
                    <a:satOff val="18648"/>
                    <a:lumOff val="5971"/>
                  </a:schemeClr>
                </a:solidFill>
                <a:latin typeface="Helvetica Neue"/>
                <a:ea typeface="Helvetica Neue"/>
                <a:cs typeface="Helvetica Neue"/>
                <a:sym typeface="Helvetica Neue"/>
              </a:defRPr>
            </a:pPr>
            <a:r>
              <a:rPr dirty="0" smtClean="0">
                <a:solidFill>
                  <a:schemeClr val="tx1"/>
                </a:solidFill>
                <a:latin typeface="Arial" panose="020B0604020202020204" pitchFamily="34" charset="0"/>
                <a:cs typeface="Arial" panose="020B0604020202020204" pitchFamily="34" charset="0"/>
              </a:rPr>
              <a:t>Window U-value</a:t>
            </a:r>
            <a:endParaRPr lang="en-AU" dirty="0">
              <a:solidFill>
                <a:schemeClr val="tx1"/>
              </a:solidFill>
              <a:latin typeface="Arial" panose="020B0604020202020204" pitchFamily="34" charset="0"/>
              <a:cs typeface="Arial" panose="020B0604020202020204" pitchFamily="34" charset="0"/>
            </a:endParaRPr>
          </a:p>
          <a:p>
            <a:pPr>
              <a:buSzTx/>
              <a:buFont typeface="Arial" panose="020B0604020202020204" pitchFamily="34" charset="0"/>
              <a:buChar char="•"/>
              <a:defRPr b="1">
                <a:solidFill>
                  <a:schemeClr val="accent3">
                    <a:satOff val="18648"/>
                    <a:lumOff val="5971"/>
                  </a:schemeClr>
                </a:solidFill>
                <a:latin typeface="Helvetica Neue"/>
                <a:ea typeface="Helvetica Neue"/>
                <a:cs typeface="Helvetica Neue"/>
                <a:sym typeface="Helvetica Neue"/>
              </a:defRPr>
            </a:pPr>
            <a:r>
              <a:rPr dirty="0" smtClean="0">
                <a:solidFill>
                  <a:schemeClr val="tx1"/>
                </a:solidFill>
                <a:latin typeface="Arial" panose="020B0604020202020204" pitchFamily="34" charset="0"/>
                <a:cs typeface="Arial" panose="020B0604020202020204" pitchFamily="34" charset="0"/>
              </a:rPr>
              <a:t>Wall U-value</a:t>
            </a:r>
            <a:endParaRPr lang="en-AU" dirty="0" smtClean="0">
              <a:solidFill>
                <a:schemeClr val="tx1"/>
              </a:solidFill>
              <a:latin typeface="Arial" panose="020B0604020202020204" pitchFamily="34" charset="0"/>
              <a:cs typeface="Arial" panose="020B0604020202020204" pitchFamily="34" charset="0"/>
            </a:endParaRPr>
          </a:p>
          <a:p>
            <a:pPr>
              <a:buSzTx/>
              <a:buFont typeface="Arial" panose="020B0604020202020204" pitchFamily="34" charset="0"/>
              <a:buChar char="•"/>
              <a:defRPr b="1">
                <a:solidFill>
                  <a:schemeClr val="accent3">
                    <a:satOff val="18648"/>
                    <a:lumOff val="5971"/>
                  </a:schemeClr>
                </a:solidFill>
                <a:latin typeface="Helvetica Neue"/>
                <a:ea typeface="Helvetica Neue"/>
                <a:cs typeface="Helvetica Neue"/>
                <a:sym typeface="Helvetica Neue"/>
              </a:defRPr>
            </a:pPr>
            <a:r>
              <a:rPr lang="en-AU" dirty="0" smtClean="0">
                <a:solidFill>
                  <a:schemeClr val="tx1"/>
                </a:solidFill>
                <a:latin typeface="Arial" panose="020B0604020202020204" pitchFamily="34" charset="0"/>
                <a:cs typeface="Arial" panose="020B0604020202020204" pitchFamily="34" charset="0"/>
              </a:rPr>
              <a:t>…</a:t>
            </a:r>
            <a:endParaRPr lang="en-AU" dirty="0">
              <a:solidFill>
                <a:schemeClr val="tx1"/>
              </a:solidFill>
              <a:latin typeface="Arial" panose="020B0604020202020204" pitchFamily="34" charset="0"/>
              <a:cs typeface="Arial" panose="020B0604020202020204" pitchFamily="34" charset="0"/>
            </a:endParaRPr>
          </a:p>
          <a:p>
            <a:pPr marL="0" indent="0">
              <a:buSzTx/>
              <a:buNone/>
              <a:defRPr b="1">
                <a:solidFill>
                  <a:schemeClr val="accent3">
                    <a:satOff val="18648"/>
                    <a:lumOff val="5971"/>
                  </a:schemeClr>
                </a:solidFill>
                <a:latin typeface="Helvetica Neue"/>
                <a:ea typeface="Helvetica Neue"/>
                <a:cs typeface="Helvetica Neue"/>
                <a:sym typeface="Helvetica Neue"/>
              </a:defRPr>
            </a:pPr>
            <a:endParaRPr lang="en-AU" dirty="0" smtClean="0">
              <a:solidFill>
                <a:schemeClr val="tx1"/>
              </a:solidFill>
            </a:endParaRPr>
          </a:p>
        </p:txBody>
      </p:sp>
      <p:sp>
        <p:nvSpPr>
          <p:cNvPr id="386" name="Classification - Is the building energy efficient? (Y/N)"/>
          <p:cNvSpPr txBox="1"/>
          <p:nvPr/>
        </p:nvSpPr>
        <p:spPr>
          <a:xfrm>
            <a:off x="7404188" y="6245324"/>
            <a:ext cx="5031653" cy="15144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algn="l">
              <a:spcBef>
                <a:spcPts val="3600"/>
              </a:spcBef>
              <a:defRPr sz="3600"/>
            </a:lvl1pPr>
          </a:lstStyle>
          <a:p>
            <a:r>
              <a:rPr lang="en-AU" sz="2700" b="1" dirty="0" smtClean="0">
                <a:solidFill>
                  <a:schemeClr val="accent1"/>
                </a:solidFill>
                <a:effectLst/>
              </a:rPr>
              <a:t>Output (</a:t>
            </a:r>
            <a:r>
              <a:rPr sz="2700" b="1" dirty="0" smtClean="0">
                <a:solidFill>
                  <a:schemeClr val="accent1"/>
                </a:solidFill>
                <a:effectLst/>
              </a:rPr>
              <a:t>Classification</a:t>
            </a:r>
            <a:r>
              <a:rPr lang="en-AU" sz="2700" b="1" dirty="0" smtClean="0">
                <a:solidFill>
                  <a:schemeClr val="accent1"/>
                </a:solidFill>
                <a:effectLst/>
              </a:rPr>
              <a:t>)</a:t>
            </a:r>
            <a:r>
              <a:rPr sz="2700" b="1" dirty="0" smtClean="0">
                <a:solidFill>
                  <a:schemeClr val="accent1"/>
                </a:solidFill>
                <a:effectLst/>
              </a:rPr>
              <a:t> </a:t>
            </a:r>
            <a:endParaRPr lang="en-AU" sz="2700" b="1" dirty="0">
              <a:solidFill>
                <a:schemeClr val="accent1"/>
              </a:solidFill>
              <a:effectLst/>
            </a:endParaRPr>
          </a:p>
          <a:p>
            <a:r>
              <a:rPr sz="2700" dirty="0" smtClean="0">
                <a:solidFill>
                  <a:schemeClr val="tx1"/>
                </a:solidFill>
                <a:effectLst/>
              </a:rPr>
              <a:t>Is </a:t>
            </a:r>
            <a:r>
              <a:rPr sz="2700" dirty="0">
                <a:solidFill>
                  <a:schemeClr val="tx1"/>
                </a:solidFill>
                <a:effectLst/>
              </a:rPr>
              <a:t>the building energy efficient? (Y/N)</a:t>
            </a:r>
          </a:p>
        </p:txBody>
      </p:sp>
      <p:sp>
        <p:nvSpPr>
          <p:cNvPr id="387" name="Regression - How much energy is the building consuming? E.g. 1500kW, 3000kW"/>
          <p:cNvSpPr txBox="1"/>
          <p:nvPr/>
        </p:nvSpPr>
        <p:spPr>
          <a:xfrm>
            <a:off x="1037558" y="6245324"/>
            <a:ext cx="5218199" cy="19011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85000" lnSpcReduction="20000"/>
          </a:bodyPr>
          <a:lstStyle>
            <a:lvl1pPr algn="l">
              <a:spcBef>
                <a:spcPts val="3600"/>
              </a:spcBef>
              <a:defRPr sz="3600"/>
            </a:lvl1pPr>
          </a:lstStyle>
          <a:p>
            <a:r>
              <a:rPr lang="en-AU" sz="3200" b="1" dirty="0" smtClean="0">
                <a:solidFill>
                  <a:schemeClr val="accent1"/>
                </a:solidFill>
                <a:effectLst/>
              </a:rPr>
              <a:t>Output</a:t>
            </a:r>
            <a:r>
              <a:rPr lang="en-AU" sz="3200" dirty="0" smtClean="0">
                <a:solidFill>
                  <a:schemeClr val="accent1"/>
                </a:solidFill>
                <a:effectLst/>
              </a:rPr>
              <a:t> (</a:t>
            </a:r>
            <a:r>
              <a:rPr sz="3200" b="1" dirty="0" smtClean="0">
                <a:solidFill>
                  <a:schemeClr val="accent1"/>
                </a:solidFill>
                <a:effectLst/>
              </a:rPr>
              <a:t>Regression</a:t>
            </a:r>
            <a:r>
              <a:rPr lang="en-AU" sz="3200" dirty="0" smtClean="0">
                <a:solidFill>
                  <a:schemeClr val="accent1"/>
                </a:solidFill>
                <a:effectLst/>
              </a:rPr>
              <a:t>)</a:t>
            </a:r>
            <a:endParaRPr lang="en-AU" sz="3200" dirty="0">
              <a:solidFill>
                <a:schemeClr val="accent1"/>
              </a:solidFill>
              <a:effectLst/>
            </a:endParaRPr>
          </a:p>
          <a:p>
            <a:r>
              <a:rPr sz="3200" dirty="0" smtClean="0">
                <a:solidFill>
                  <a:schemeClr val="tx1"/>
                </a:solidFill>
                <a:effectLst/>
              </a:rPr>
              <a:t>How </a:t>
            </a:r>
            <a:r>
              <a:rPr sz="3200" dirty="0">
                <a:solidFill>
                  <a:schemeClr val="tx1"/>
                </a:solidFill>
                <a:effectLst/>
              </a:rPr>
              <a:t>much energy is the building consuming? E.g. 1500kW, 3000kW</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Regression or classification Energy consumption/efficiency of a building"/>
          <p:cNvSpPr txBox="1">
            <a:spLocks noGrp="1"/>
          </p:cNvSpPr>
          <p:nvPr>
            <p:ph type="title"/>
          </p:nvPr>
        </p:nvSpPr>
        <p:spPr>
          <a:xfrm>
            <a:off x="787400" y="210145"/>
            <a:ext cx="11430000" cy="1901190"/>
          </a:xfrm>
          <a:prstGeom prst="rect">
            <a:avLst/>
          </a:prstGeom>
        </p:spPr>
        <p:txBody>
          <a:bodyPr>
            <a:normAutofit/>
          </a:bodyPr>
          <a:lstStyle/>
          <a:p>
            <a:r>
              <a:rPr dirty="0"/>
              <a:t>Regression </a:t>
            </a:r>
            <a:r>
              <a:rPr lang="en-AU" dirty="0" smtClean="0"/>
              <a:t>and</a:t>
            </a:r>
            <a:r>
              <a:rPr dirty="0" smtClean="0"/>
              <a:t> </a:t>
            </a:r>
            <a:r>
              <a:rPr dirty="0"/>
              <a:t>classification</a:t>
            </a:r>
            <a:br>
              <a:rPr dirty="0"/>
            </a:br>
            <a:r>
              <a:rPr sz="3500" dirty="0" smtClean="0">
                <a:solidFill>
                  <a:srgbClr val="92D050"/>
                </a:solidFill>
              </a:rPr>
              <a:t>Energy </a:t>
            </a:r>
            <a:r>
              <a:rPr sz="3500" dirty="0">
                <a:solidFill>
                  <a:srgbClr val="92D050"/>
                </a:solidFill>
              </a:rPr>
              <a:t>consumption/efficiency of a building</a:t>
            </a:r>
          </a:p>
        </p:txBody>
      </p:sp>
      <p:sp>
        <p:nvSpPr>
          <p:cNvPr id="382" name="Attributes: - Building area - Window U-value - Wall U-value"/>
          <p:cNvSpPr txBox="1">
            <a:spLocks noGrp="1"/>
          </p:cNvSpPr>
          <p:nvPr>
            <p:ph type="body" sz="half" idx="1"/>
          </p:nvPr>
        </p:nvSpPr>
        <p:spPr>
          <a:xfrm>
            <a:off x="1037558" y="2360312"/>
            <a:ext cx="4274875" cy="2563805"/>
          </a:xfrm>
          <a:prstGeom prst="rect">
            <a:avLst/>
          </a:prstGeom>
        </p:spPr>
        <p:txBody>
          <a:bodyPr>
            <a:normAutofit fontScale="92500" lnSpcReduction="10000"/>
          </a:bodyPr>
          <a:lstStyle/>
          <a:p>
            <a:pPr marL="0" indent="0">
              <a:buSzTx/>
              <a:buNone/>
              <a:defRPr b="1">
                <a:solidFill>
                  <a:schemeClr val="accent3">
                    <a:satOff val="18648"/>
                    <a:lumOff val="5971"/>
                  </a:schemeClr>
                </a:solidFill>
                <a:latin typeface="Helvetica Neue"/>
                <a:ea typeface="Helvetica Neue"/>
                <a:cs typeface="Helvetica Neue"/>
                <a:sym typeface="Helvetica Neue"/>
              </a:defRPr>
            </a:pPr>
            <a:r>
              <a:rPr lang="en-AU" dirty="0" smtClean="0">
                <a:solidFill>
                  <a:schemeClr val="accent1"/>
                </a:solidFill>
              </a:rPr>
              <a:t>Input</a:t>
            </a:r>
            <a:r>
              <a:rPr dirty="0" smtClean="0">
                <a:solidFill>
                  <a:schemeClr val="accent1"/>
                </a:solidFill>
              </a:rPr>
              <a:t>:</a:t>
            </a:r>
            <a:r>
              <a:rPr dirty="0">
                <a:solidFill>
                  <a:schemeClr val="accent1"/>
                </a:solidFill>
              </a:rPr>
              <a:t/>
            </a:r>
            <a:br>
              <a:rPr dirty="0">
                <a:solidFill>
                  <a:schemeClr val="accent1"/>
                </a:solidFill>
              </a:rPr>
            </a:br>
            <a:endParaRPr lang="en-AU" dirty="0" smtClean="0">
              <a:solidFill>
                <a:schemeClr val="accent1"/>
              </a:solidFill>
            </a:endParaRPr>
          </a:p>
          <a:p>
            <a:pPr>
              <a:buSzTx/>
              <a:buFontTx/>
              <a:buChar char="-"/>
              <a:defRPr b="1">
                <a:solidFill>
                  <a:schemeClr val="accent3">
                    <a:satOff val="18648"/>
                    <a:lumOff val="5971"/>
                  </a:schemeClr>
                </a:solidFill>
                <a:latin typeface="Helvetica Neue"/>
                <a:ea typeface="Helvetica Neue"/>
                <a:cs typeface="Helvetica Neue"/>
                <a:sym typeface="Helvetica Neue"/>
              </a:defRPr>
            </a:pPr>
            <a:r>
              <a:rPr lang="en-AU" dirty="0" smtClean="0">
                <a:solidFill>
                  <a:schemeClr val="tx1"/>
                </a:solidFill>
              </a:rPr>
              <a:t>every </a:t>
            </a:r>
            <a:r>
              <a:rPr lang="en-AU" dirty="0">
                <a:solidFill>
                  <a:schemeClr val="tx1"/>
                </a:solidFill>
              </a:rPr>
              <a:t>subject marks </a:t>
            </a:r>
            <a:endParaRPr lang="en-AU" dirty="0" smtClean="0">
              <a:solidFill>
                <a:schemeClr val="tx1"/>
              </a:solidFill>
            </a:endParaRPr>
          </a:p>
          <a:p>
            <a:pPr>
              <a:buSzTx/>
              <a:buFontTx/>
              <a:buChar char="-"/>
              <a:defRPr b="1">
                <a:solidFill>
                  <a:schemeClr val="accent3">
                    <a:satOff val="18648"/>
                    <a:lumOff val="5971"/>
                  </a:schemeClr>
                </a:solidFill>
                <a:latin typeface="Helvetica Neue"/>
                <a:ea typeface="Helvetica Neue"/>
                <a:cs typeface="Helvetica Neue"/>
                <a:sym typeface="Helvetica Neue"/>
              </a:defRPr>
            </a:pPr>
            <a:r>
              <a:rPr lang="en-AU" dirty="0" smtClean="0">
                <a:solidFill>
                  <a:schemeClr val="tx1"/>
                </a:solidFill>
              </a:rPr>
              <a:t>Research time spent</a:t>
            </a:r>
          </a:p>
          <a:p>
            <a:pPr>
              <a:buSzTx/>
              <a:buFontTx/>
              <a:buChar char="-"/>
              <a:defRPr b="1">
                <a:solidFill>
                  <a:schemeClr val="accent3">
                    <a:satOff val="18648"/>
                    <a:lumOff val="5971"/>
                  </a:schemeClr>
                </a:solidFill>
                <a:latin typeface="Helvetica Neue"/>
                <a:ea typeface="Helvetica Neue"/>
                <a:cs typeface="Helvetica Neue"/>
                <a:sym typeface="Helvetica Neue"/>
              </a:defRPr>
            </a:pPr>
            <a:r>
              <a:rPr lang="en-AU" dirty="0" smtClean="0">
                <a:solidFill>
                  <a:schemeClr val="tx1"/>
                </a:solidFill>
              </a:rPr>
              <a:t>intern experience</a:t>
            </a:r>
            <a:endParaRPr lang="en-AU" dirty="0">
              <a:solidFill>
                <a:schemeClr val="tx1"/>
              </a:solidFill>
            </a:endParaRPr>
          </a:p>
          <a:p>
            <a:pPr marL="0" indent="0">
              <a:buSzTx/>
              <a:buNone/>
              <a:defRPr b="1">
                <a:solidFill>
                  <a:schemeClr val="accent3">
                    <a:satOff val="18648"/>
                    <a:lumOff val="5971"/>
                  </a:schemeClr>
                </a:solidFill>
                <a:latin typeface="Helvetica Neue"/>
                <a:ea typeface="Helvetica Neue"/>
                <a:cs typeface="Helvetica Neue"/>
                <a:sym typeface="Helvetica Neue"/>
              </a:defRPr>
            </a:pPr>
            <a:endParaRPr lang="en-AU" dirty="0" smtClean="0">
              <a:solidFill>
                <a:schemeClr val="tx1"/>
              </a:solidFill>
            </a:endParaRPr>
          </a:p>
        </p:txBody>
      </p:sp>
      <p:sp>
        <p:nvSpPr>
          <p:cNvPr id="386" name="Classification - Is the building energy efficient? (Y/N)"/>
          <p:cNvSpPr txBox="1"/>
          <p:nvPr/>
        </p:nvSpPr>
        <p:spPr>
          <a:xfrm>
            <a:off x="7530312" y="6438702"/>
            <a:ext cx="5031653" cy="151443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Autofit/>
          </a:bodyPr>
          <a:lstStyle>
            <a:lvl1pPr algn="l">
              <a:spcBef>
                <a:spcPts val="3600"/>
              </a:spcBef>
              <a:defRPr sz="3600"/>
            </a:lvl1pPr>
          </a:lstStyle>
          <a:p>
            <a:r>
              <a:rPr lang="en-AU" sz="2800" b="1" dirty="0" smtClean="0">
                <a:solidFill>
                  <a:schemeClr val="accent1"/>
                </a:solidFill>
                <a:effectLst/>
              </a:rPr>
              <a:t>Output (</a:t>
            </a:r>
            <a:r>
              <a:rPr sz="2800" b="1" dirty="0" smtClean="0">
                <a:solidFill>
                  <a:schemeClr val="accent1"/>
                </a:solidFill>
                <a:effectLst/>
              </a:rPr>
              <a:t>Classification</a:t>
            </a:r>
            <a:r>
              <a:rPr lang="en-AU" sz="2800" b="1" dirty="0" smtClean="0">
                <a:solidFill>
                  <a:schemeClr val="accent1"/>
                </a:solidFill>
                <a:effectLst/>
              </a:rPr>
              <a:t>)</a:t>
            </a:r>
            <a:r>
              <a:rPr sz="2800" b="1" dirty="0" smtClean="0">
                <a:solidFill>
                  <a:schemeClr val="accent1"/>
                </a:solidFill>
                <a:effectLst/>
              </a:rPr>
              <a:t> </a:t>
            </a:r>
            <a:endParaRPr lang="en-AU" sz="2800" b="1" dirty="0">
              <a:solidFill>
                <a:schemeClr val="accent1"/>
              </a:solidFill>
              <a:effectLst/>
            </a:endParaRPr>
          </a:p>
          <a:p>
            <a:r>
              <a:rPr lang="en-AU" sz="2800" dirty="0">
                <a:solidFill>
                  <a:schemeClr val="tx1"/>
                </a:solidFill>
                <a:effectLst/>
              </a:rPr>
              <a:t>Will study </a:t>
            </a:r>
            <a:r>
              <a:rPr lang="en-AU" sz="2800" dirty="0" smtClean="0">
                <a:solidFill>
                  <a:schemeClr val="tx1"/>
                </a:solidFill>
                <a:effectLst/>
              </a:rPr>
              <a:t>honours? </a:t>
            </a:r>
            <a:r>
              <a:rPr lang="en-AU" sz="2800" dirty="0">
                <a:solidFill>
                  <a:schemeClr val="tx1"/>
                </a:solidFill>
                <a:effectLst/>
              </a:rPr>
              <a:t>(Y/N)</a:t>
            </a:r>
            <a:endParaRPr lang="en-AU" sz="2800" dirty="0">
              <a:solidFill>
                <a:schemeClr val="tx1"/>
              </a:solidFill>
              <a:effectLst/>
            </a:endParaRPr>
          </a:p>
        </p:txBody>
      </p:sp>
      <p:sp>
        <p:nvSpPr>
          <p:cNvPr id="387" name="Regression - How much energy is the building consuming? E.g. 1500kW, 3000kW"/>
          <p:cNvSpPr txBox="1"/>
          <p:nvPr/>
        </p:nvSpPr>
        <p:spPr>
          <a:xfrm>
            <a:off x="1151070" y="6245324"/>
            <a:ext cx="5218199" cy="190119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lgn="l">
              <a:spcBef>
                <a:spcPts val="3600"/>
              </a:spcBef>
              <a:defRPr sz="3600"/>
            </a:lvl1pPr>
          </a:lstStyle>
          <a:p>
            <a:r>
              <a:rPr lang="en-AU" sz="2800" b="1" dirty="0" smtClean="0">
                <a:solidFill>
                  <a:schemeClr val="accent1"/>
                </a:solidFill>
                <a:effectLst/>
              </a:rPr>
              <a:t>Output</a:t>
            </a:r>
            <a:r>
              <a:rPr lang="en-AU" sz="2800" dirty="0" smtClean="0">
                <a:solidFill>
                  <a:schemeClr val="accent1"/>
                </a:solidFill>
                <a:effectLst/>
              </a:rPr>
              <a:t> (</a:t>
            </a:r>
            <a:r>
              <a:rPr sz="2800" b="1" dirty="0" smtClean="0">
                <a:solidFill>
                  <a:schemeClr val="accent1"/>
                </a:solidFill>
                <a:effectLst/>
              </a:rPr>
              <a:t>Regression</a:t>
            </a:r>
            <a:r>
              <a:rPr lang="en-AU" sz="2800" dirty="0" smtClean="0">
                <a:solidFill>
                  <a:schemeClr val="accent1"/>
                </a:solidFill>
                <a:effectLst/>
              </a:rPr>
              <a:t>)</a:t>
            </a:r>
            <a:endParaRPr lang="en-AU" sz="2800" dirty="0">
              <a:solidFill>
                <a:schemeClr val="accent1"/>
              </a:solidFill>
              <a:effectLst/>
            </a:endParaRPr>
          </a:p>
          <a:p>
            <a:r>
              <a:rPr lang="en-AU" sz="2800" dirty="0" smtClean="0">
                <a:solidFill>
                  <a:schemeClr val="tx1"/>
                </a:solidFill>
                <a:effectLst/>
              </a:rPr>
              <a:t>predicted grad salary</a:t>
            </a:r>
            <a:endParaRPr lang="en-AU" sz="2800" dirty="0">
              <a:solidFill>
                <a:schemeClr val="tx1"/>
              </a:solidFill>
              <a:effectLst/>
            </a:endParaRPr>
          </a:p>
        </p:txBody>
      </p:sp>
    </p:spTree>
    <p:extLst>
      <p:ext uri="{BB962C8B-B14F-4D97-AF65-F5344CB8AC3E}">
        <p14:creationId xmlns:p14="http://schemas.microsoft.com/office/powerpoint/2010/main" val="153888500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Data types</a:t>
            </a:r>
          </a:p>
        </p:txBody>
      </p:sp>
      <p:sp>
        <p:nvSpPr>
          <p:cNvPr id="3" name="Content Placeholder 2"/>
          <p:cNvSpPr>
            <a:spLocks noGrp="1"/>
          </p:cNvSpPr>
          <p:nvPr>
            <p:ph idx="1"/>
          </p:nvPr>
        </p:nvSpPr>
        <p:spPr/>
        <p:txBody>
          <a:bodyPr/>
          <a:lstStyle/>
          <a:p>
            <a:r>
              <a:rPr lang="en-AU" b="1" dirty="0" smtClean="0">
                <a:solidFill>
                  <a:srgbClr val="FF0000"/>
                </a:solidFill>
              </a:rPr>
              <a:t>Question</a:t>
            </a:r>
            <a:r>
              <a:rPr lang="en-AU" dirty="0">
                <a:solidFill>
                  <a:srgbClr val="FF0000"/>
                </a:solidFill>
              </a:rPr>
              <a:t>: What is the difference between these two categorical </a:t>
            </a:r>
            <a:r>
              <a:rPr lang="en-AU" dirty="0" smtClean="0">
                <a:solidFill>
                  <a:srgbClr val="FF0000"/>
                </a:solidFill>
              </a:rPr>
              <a:t>output:</a:t>
            </a:r>
          </a:p>
          <a:p>
            <a:pPr>
              <a:buFont typeface="Arial" panose="020B0604020202020204" pitchFamily="34" charset="0"/>
              <a:buChar char="•"/>
            </a:pPr>
            <a:r>
              <a:rPr lang="en-AU" dirty="0" smtClean="0"/>
              <a:t>User </a:t>
            </a:r>
            <a:r>
              <a:rPr lang="en-AU" dirty="0"/>
              <a:t>ratings of online products: </a:t>
            </a:r>
            <a:r>
              <a:rPr lang="en-AU" dirty="0" smtClean="0"/>
              <a:t>1,2,3,4,5</a:t>
            </a:r>
          </a:p>
          <a:p>
            <a:pPr>
              <a:buFont typeface="Arial" panose="020B0604020202020204" pitchFamily="34" charset="0"/>
              <a:buChar char="•"/>
            </a:pPr>
            <a:r>
              <a:rPr lang="en-AU" dirty="0" smtClean="0"/>
              <a:t>Email </a:t>
            </a:r>
            <a:r>
              <a:rPr lang="en-AU" dirty="0"/>
              <a:t>domains: </a:t>
            </a:r>
          </a:p>
          <a:p>
            <a:pPr marL="0" indent="0">
              <a:buNone/>
            </a:pPr>
            <a:r>
              <a:rPr lang="en-AU" dirty="0" smtClean="0"/>
              <a:t>1 </a:t>
            </a:r>
            <a:r>
              <a:rPr lang="en-AU" dirty="0"/>
              <a:t>= @gmail.com, </a:t>
            </a:r>
            <a:r>
              <a:rPr lang="en-AU" dirty="0" smtClean="0"/>
              <a:t>    2 = @uts.edu.au, 3 = @hotmail.com, </a:t>
            </a:r>
          </a:p>
          <a:p>
            <a:pPr marL="0" indent="0">
              <a:buNone/>
            </a:pPr>
            <a:r>
              <a:rPr lang="en-AU" dirty="0" smtClean="0"/>
              <a:t>4 = @amazon.com, 5 = @yahoo.com</a:t>
            </a:r>
            <a:endParaRPr lang="en-AU" dirty="0"/>
          </a:p>
        </p:txBody>
      </p:sp>
    </p:spTree>
    <p:extLst>
      <p:ext uri="{BB962C8B-B14F-4D97-AF65-F5344CB8AC3E}">
        <p14:creationId xmlns:p14="http://schemas.microsoft.com/office/powerpoint/2010/main" val="3272300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Crowdsourcing: free labelling</a:t>
            </a:r>
          </a:p>
        </p:txBody>
      </p:sp>
      <p:sp>
        <p:nvSpPr>
          <p:cNvPr id="3" name="Content Placeholder 2"/>
          <p:cNvSpPr>
            <a:spLocks noGrp="1"/>
          </p:cNvSpPr>
          <p:nvPr>
            <p:ph idx="1"/>
          </p:nvPr>
        </p:nvSpPr>
        <p:spPr/>
        <p:txBody>
          <a:bodyPr>
            <a:normAutofit fontScale="92500" lnSpcReduction="20000"/>
          </a:bodyPr>
          <a:lstStyle/>
          <a:p>
            <a:r>
              <a:rPr lang="en-AU" dirty="0" smtClean="0"/>
              <a:t>Labelling data is too expensive</a:t>
            </a:r>
          </a:p>
          <a:p>
            <a:r>
              <a:rPr lang="en-AU" dirty="0" smtClean="0"/>
              <a:t>Can we get it done cheaply?</a:t>
            </a:r>
          </a:p>
          <a:p>
            <a:endParaRPr lang="en-AU" dirty="0"/>
          </a:p>
          <a:p>
            <a:endParaRPr lang="en-AU" dirty="0" smtClean="0"/>
          </a:p>
          <a:p>
            <a:endParaRPr lang="en-AU" dirty="0"/>
          </a:p>
          <a:p>
            <a:endParaRPr lang="en-AU" dirty="0" smtClean="0"/>
          </a:p>
          <a:p>
            <a:endParaRPr lang="en-AU" dirty="0"/>
          </a:p>
          <a:p>
            <a:endParaRPr lang="en-AU" dirty="0" smtClean="0"/>
          </a:p>
          <a:p>
            <a:r>
              <a:rPr lang="en-AU" dirty="0" smtClean="0">
                <a:solidFill>
                  <a:srgbClr val="FF0000"/>
                </a:solidFill>
              </a:rPr>
              <a:t>Question </a:t>
            </a:r>
            <a:r>
              <a:rPr lang="en-AU" dirty="0">
                <a:solidFill>
                  <a:srgbClr val="FF0000"/>
                </a:solidFill>
              </a:rPr>
              <a:t>is What if the majority of people input random answers? Will it still work? </a:t>
            </a:r>
          </a:p>
        </p:txBody>
      </p:sp>
      <p:pic>
        <p:nvPicPr>
          <p:cNvPr id="4" name="recaptcha.png" descr="recaptcha.png"/>
          <p:cNvPicPr>
            <a:picLocks/>
          </p:cNvPicPr>
          <p:nvPr/>
        </p:nvPicPr>
        <p:blipFill>
          <a:blip r:embed="rId2">
            <a:extLst/>
          </a:blip>
          <a:stretch>
            <a:fillRect/>
          </a:stretch>
        </p:blipFill>
        <p:spPr>
          <a:xfrm>
            <a:off x="6672170" y="4024016"/>
            <a:ext cx="6027641" cy="2860799"/>
          </a:xfrm>
          <a:prstGeom prst="rect">
            <a:avLst/>
          </a:prstGeom>
        </p:spPr>
      </p:pic>
    </p:spTree>
    <p:extLst>
      <p:ext uri="{BB962C8B-B14F-4D97-AF65-F5344CB8AC3E}">
        <p14:creationId xmlns:p14="http://schemas.microsoft.com/office/powerpoint/2010/main" val="51412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upervised learning tools"/>
          <p:cNvSpPr txBox="1">
            <a:spLocks noGrp="1"/>
          </p:cNvSpPr>
          <p:nvPr>
            <p:ph type="title"/>
          </p:nvPr>
        </p:nvSpPr>
        <p:spPr>
          <a:prstGeom prst="rect">
            <a:avLst/>
          </a:prstGeom>
        </p:spPr>
        <p:txBody>
          <a:bodyPr/>
          <a:lstStyle/>
          <a:p>
            <a:r>
              <a:rPr dirty="0"/>
              <a:t>Supervised learning </a:t>
            </a:r>
            <a:r>
              <a:rPr lang="en-AU" dirty="0" smtClean="0"/>
              <a:t>Models</a:t>
            </a:r>
            <a:endParaRPr dirty="0"/>
          </a:p>
        </p:txBody>
      </p:sp>
      <p:sp>
        <p:nvSpPr>
          <p:cNvPr id="2" name="Text Placeholder 1"/>
          <p:cNvSpPr>
            <a:spLocks noGrp="1"/>
          </p:cNvSpPr>
          <p:nvPr>
            <p:ph type="body" idx="1"/>
          </p:nvPr>
        </p:nvSpPr>
        <p:spPr/>
        <p:txBody>
          <a:bodyPr/>
          <a:lstStyle/>
          <a:p>
            <a:pPr marL="0" indent="0">
              <a:buNone/>
            </a:pPr>
            <a:r>
              <a:rPr lang="en-AU" dirty="0"/>
              <a:t>Many models can be applied:</a:t>
            </a:r>
          </a:p>
          <a:p>
            <a:pPr>
              <a:buFont typeface="Arial" panose="020B0604020202020204" pitchFamily="34" charset="0"/>
              <a:buChar char="•"/>
            </a:pPr>
            <a:r>
              <a:rPr lang="en-AU" dirty="0" smtClean="0"/>
              <a:t>For </a:t>
            </a:r>
            <a:r>
              <a:rPr lang="en-AU" b="1" dirty="0">
                <a:solidFill>
                  <a:schemeClr val="accent1"/>
                </a:solidFill>
              </a:rPr>
              <a:t>regression</a:t>
            </a:r>
            <a:r>
              <a:rPr lang="en-AU" dirty="0"/>
              <a:t>: Linear, Polynomial, Ridge, Lasso Regression, </a:t>
            </a:r>
            <a:r>
              <a:rPr lang="en-AU" dirty="0" err="1"/>
              <a:t>ElasticNet</a:t>
            </a:r>
            <a:r>
              <a:rPr lang="en-AU" dirty="0"/>
              <a:t>, Gaussian Process , Decision Tree . . . many more </a:t>
            </a:r>
            <a:endParaRPr lang="en-AU" dirty="0" smtClean="0"/>
          </a:p>
          <a:p>
            <a:pPr>
              <a:buFont typeface="Arial" panose="020B0604020202020204" pitchFamily="34" charset="0"/>
              <a:buChar char="•"/>
            </a:pPr>
            <a:r>
              <a:rPr lang="en-AU" dirty="0" smtClean="0"/>
              <a:t>For </a:t>
            </a:r>
            <a:r>
              <a:rPr lang="en-AU" b="1" dirty="0">
                <a:solidFill>
                  <a:schemeClr val="accent1"/>
                </a:solidFill>
              </a:rPr>
              <a:t>classification</a:t>
            </a:r>
            <a:r>
              <a:rPr lang="en-AU" dirty="0"/>
              <a:t>: Neural networks, Support Vector Machine, Multinomial Logistic Regression (</a:t>
            </a:r>
            <a:r>
              <a:rPr lang="en-AU" dirty="0" err="1"/>
              <a:t>Softmax</a:t>
            </a:r>
            <a:r>
              <a:rPr lang="en-AU" dirty="0"/>
              <a:t>), Decision Tree, Random Forest . . . many more </a:t>
            </a:r>
          </a:p>
          <a:p>
            <a:pPr>
              <a:buFont typeface="Arial" panose="020B0604020202020204" pitchFamily="34" charset="0"/>
              <a:buChar char="•"/>
            </a:pPr>
            <a:r>
              <a:rPr lang="en-AU" dirty="0" smtClean="0"/>
              <a:t>For  </a:t>
            </a:r>
            <a:r>
              <a:rPr lang="en-AU" dirty="0"/>
              <a:t>details, check out my machine learning notes</a:t>
            </a:r>
            <a:r>
              <a:rPr lang="en-AU" dirty="0" smtClean="0"/>
              <a:t>!</a:t>
            </a:r>
            <a:endParaRPr lang="en-AU" dirty="0"/>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How can you tell if your classifier is accurate?</a:t>
            </a:r>
            <a:endParaRPr lang="en-AU" dirty="0"/>
          </a:p>
        </p:txBody>
      </p:sp>
      <p:sp>
        <p:nvSpPr>
          <p:cNvPr id="3" name="Content Placeholder 2"/>
          <p:cNvSpPr>
            <a:spLocks noGrp="1"/>
          </p:cNvSpPr>
          <p:nvPr>
            <p:ph idx="1"/>
          </p:nvPr>
        </p:nvSpPr>
        <p:spPr>
          <a:xfrm>
            <a:off x="1463040" y="3251200"/>
            <a:ext cx="10241280" cy="866753"/>
          </a:xfrm>
        </p:spPr>
        <p:txBody>
          <a:bodyPr/>
          <a:lstStyle/>
          <a:p>
            <a:r>
              <a:rPr lang="en-AU" dirty="0" smtClean="0"/>
              <a:t>Split your training data into “training” and “testing”</a:t>
            </a:r>
          </a:p>
          <a:p>
            <a:endParaRPr lang="en-AU" dirty="0"/>
          </a:p>
          <a:p>
            <a:endParaRPr lang="en-AU" dirty="0" smtClean="0"/>
          </a:p>
          <a:p>
            <a:endParaRPr lang="en-AU" dirty="0"/>
          </a:p>
          <a:p>
            <a:endParaRPr lang="en-AU" dirty="0" smtClean="0"/>
          </a:p>
          <a:p>
            <a:endParaRPr lang="en-AU" dirty="0"/>
          </a:p>
          <a:p>
            <a:endParaRPr lang="en-AU" dirty="0" smtClean="0"/>
          </a:p>
          <a:p>
            <a:endParaRPr lang="en-AU" dirty="0"/>
          </a:p>
          <a:p>
            <a:endParaRPr lang="en-AU" dirty="0" smtClean="0"/>
          </a:p>
        </p:txBody>
      </p:sp>
      <p:graphicFrame>
        <p:nvGraphicFramePr>
          <p:cNvPr id="4" name="Table 3"/>
          <p:cNvGraphicFramePr>
            <a:graphicFrameLocks noGrp="1"/>
          </p:cNvGraphicFramePr>
          <p:nvPr>
            <p:extLst>
              <p:ext uri="{D42A27DB-BD31-4B8C-83A1-F6EECF244321}">
                <p14:modId xmlns:p14="http://schemas.microsoft.com/office/powerpoint/2010/main" val="3385249484"/>
              </p:ext>
            </p:extLst>
          </p:nvPr>
        </p:nvGraphicFramePr>
        <p:xfrm>
          <a:off x="1786489" y="3864280"/>
          <a:ext cx="10439398" cy="4422606"/>
        </p:xfrm>
        <a:graphic>
          <a:graphicData uri="http://schemas.openxmlformats.org/drawingml/2006/table">
            <a:tbl>
              <a:tblPr firstRow="1" bandRow="1">
                <a:tableStyleId>{5940675A-B579-460E-94D1-54222C63F5DA}</a:tableStyleId>
              </a:tblPr>
              <a:tblGrid>
                <a:gridCol w="1852149">
                  <a:extLst>
                    <a:ext uri="{9D8B030D-6E8A-4147-A177-3AD203B41FA5}">
                      <a16:colId xmlns:a16="http://schemas.microsoft.com/office/drawing/2014/main" val="612088654"/>
                    </a:ext>
                  </a:extLst>
                </a:gridCol>
                <a:gridCol w="2081757">
                  <a:extLst>
                    <a:ext uri="{9D8B030D-6E8A-4147-A177-3AD203B41FA5}">
                      <a16:colId xmlns:a16="http://schemas.microsoft.com/office/drawing/2014/main" val="761097722"/>
                    </a:ext>
                  </a:extLst>
                </a:gridCol>
                <a:gridCol w="1561318">
                  <a:extLst>
                    <a:ext uri="{9D8B030D-6E8A-4147-A177-3AD203B41FA5}">
                      <a16:colId xmlns:a16="http://schemas.microsoft.com/office/drawing/2014/main" val="123951543"/>
                    </a:ext>
                  </a:extLst>
                </a:gridCol>
                <a:gridCol w="2423973">
                  <a:extLst>
                    <a:ext uri="{9D8B030D-6E8A-4147-A177-3AD203B41FA5}">
                      <a16:colId xmlns:a16="http://schemas.microsoft.com/office/drawing/2014/main" val="111387909"/>
                    </a:ext>
                  </a:extLst>
                </a:gridCol>
                <a:gridCol w="2520201">
                  <a:extLst>
                    <a:ext uri="{9D8B030D-6E8A-4147-A177-3AD203B41FA5}">
                      <a16:colId xmlns:a16="http://schemas.microsoft.com/office/drawing/2014/main" val="3092831165"/>
                    </a:ext>
                  </a:extLst>
                </a:gridCol>
              </a:tblGrid>
              <a:tr h="506025">
                <a:tc gridSpan="2">
                  <a:txBody>
                    <a:bodyPr/>
                    <a:lstStyle/>
                    <a:p>
                      <a:pPr algn="ctr"/>
                      <a:r>
                        <a:rPr lang="en-AU" sz="1800" dirty="0" smtClean="0">
                          <a:solidFill>
                            <a:srgbClr val="0070C0"/>
                          </a:solidFill>
                        </a:rPr>
                        <a:t>Input </a:t>
                      </a:r>
                      <a:endParaRPr lang="en-AU" sz="1800" dirty="0">
                        <a:solidFill>
                          <a:srgbClr val="0070C0"/>
                        </a:solidFill>
                      </a:endParaRPr>
                    </a:p>
                  </a:txBody>
                  <a:tcPr/>
                </a:tc>
                <a:tc hMerge="1">
                  <a:txBody>
                    <a:bodyPr/>
                    <a:lstStyle/>
                    <a:p>
                      <a:endParaRPr lang="en-AU"/>
                    </a:p>
                  </a:txBody>
                  <a:tcPr/>
                </a:tc>
                <a:tc>
                  <a:txBody>
                    <a:bodyPr/>
                    <a:lstStyle/>
                    <a:p>
                      <a:pPr algn="ctr"/>
                      <a:r>
                        <a:rPr lang="en-AU" sz="1800" b="1" i="0" u="none" strike="noStrike" cap="none" spc="0" baseline="0" dirty="0" smtClean="0">
                          <a:ln>
                            <a:noFill/>
                          </a:ln>
                          <a:solidFill>
                            <a:srgbClr val="7030A0"/>
                          </a:solidFill>
                          <a:uFillTx/>
                          <a:latin typeface="+mn-lt"/>
                          <a:ea typeface="+mn-ea"/>
                          <a:cs typeface="+mn-cs"/>
                          <a:sym typeface="Helvetica Neue"/>
                        </a:rPr>
                        <a:t>Model</a:t>
                      </a:r>
                      <a:r>
                        <a:rPr lang="en-AU" sz="1800" baseline="0" dirty="0" smtClean="0">
                          <a:solidFill>
                            <a:srgbClr val="7030A0"/>
                          </a:solidFill>
                        </a:rPr>
                        <a:t> </a:t>
                      </a:r>
                      <a:endParaRPr lang="en-AU" sz="1800" dirty="0">
                        <a:solidFill>
                          <a:srgbClr val="7030A0"/>
                        </a:solidFill>
                      </a:endParaRPr>
                    </a:p>
                  </a:txBody>
                  <a:tcPr/>
                </a:tc>
                <a:tc>
                  <a:txBody>
                    <a:bodyPr/>
                    <a:lstStyle/>
                    <a:p>
                      <a:pPr algn="ctr"/>
                      <a:r>
                        <a:rPr lang="en-AU" sz="1800" dirty="0" smtClean="0">
                          <a:solidFill>
                            <a:srgbClr val="FF0000"/>
                          </a:solidFill>
                        </a:rPr>
                        <a:t>Parameter</a:t>
                      </a:r>
                      <a:endParaRPr lang="en-AU" sz="1800" dirty="0">
                        <a:solidFill>
                          <a:srgbClr val="FF0000"/>
                        </a:solidFill>
                      </a:endParaRPr>
                    </a:p>
                  </a:txBody>
                  <a:tcPr/>
                </a:tc>
                <a:tc>
                  <a:txBody>
                    <a:bodyPr/>
                    <a:lstStyle/>
                    <a:p>
                      <a:pPr algn="ctr"/>
                      <a:r>
                        <a:rPr lang="en-AU" sz="1800" dirty="0" smtClean="0">
                          <a:solidFill>
                            <a:srgbClr val="0070C0"/>
                          </a:solidFill>
                        </a:rPr>
                        <a:t>Output </a:t>
                      </a:r>
                      <a:endParaRPr lang="en-AU" sz="1800" dirty="0">
                        <a:solidFill>
                          <a:srgbClr val="0070C0"/>
                        </a:solidFill>
                      </a:endParaRPr>
                    </a:p>
                  </a:txBody>
                  <a:tcPr/>
                </a:tc>
                <a:extLst>
                  <a:ext uri="{0D108BD9-81ED-4DB2-BD59-A6C34878D82A}">
                    <a16:rowId xmlns:a16="http://schemas.microsoft.com/office/drawing/2014/main" val="301277978"/>
                  </a:ext>
                </a:extLst>
              </a:tr>
              <a:tr h="506025">
                <a:tc>
                  <a:txBody>
                    <a:bodyPr/>
                    <a:lstStyle/>
                    <a:p>
                      <a:pPr algn="ctr"/>
                      <a:r>
                        <a:rPr lang="en-AU" sz="1800" b="1" dirty="0" smtClean="0"/>
                        <a:t>$ </a:t>
                      </a:r>
                      <a:r>
                        <a:rPr lang="en-AU" sz="1800" b="1" dirty="0" smtClean="0"/>
                        <a:t>mid-term</a:t>
                      </a:r>
                      <a:endParaRPr lang="en-AU" sz="1800" b="1" dirty="0"/>
                    </a:p>
                  </a:txBody>
                  <a:tcPr/>
                </a:tc>
                <a:tc>
                  <a:txBody>
                    <a:bodyPr/>
                    <a:lstStyle/>
                    <a:p>
                      <a:pPr algn="ctr"/>
                      <a:r>
                        <a:rPr lang="en-AU" sz="1800" b="1" dirty="0" smtClean="0"/>
                        <a:t>$ </a:t>
                      </a:r>
                      <a:r>
                        <a:rPr lang="en-AU" sz="1800" b="1" dirty="0" smtClean="0"/>
                        <a:t>assignment</a:t>
                      </a:r>
                      <a:endParaRPr lang="en-AU" sz="1800" b="1" dirty="0"/>
                    </a:p>
                  </a:txBody>
                  <a:tcPr/>
                </a:tc>
                <a:tc rowSpan="8">
                  <a:txBody>
                    <a:bodyPr/>
                    <a:lstStyle/>
                    <a:p>
                      <a:pPr algn="ctr"/>
                      <a:r>
                        <a:rPr lang="en-AU" sz="1800" b="1" i="0" u="none" strike="noStrike" cap="none" spc="0" baseline="0" dirty="0" smtClean="0">
                          <a:ln>
                            <a:noFill/>
                          </a:ln>
                          <a:solidFill>
                            <a:srgbClr val="7030A0"/>
                          </a:solidFill>
                          <a:uFillTx/>
                          <a:latin typeface="+mn-lt"/>
                          <a:ea typeface="+mn-ea"/>
                          <a:cs typeface="+mn-cs"/>
                          <a:sym typeface="Helvetica Neue"/>
                        </a:rPr>
                        <a:t>?</a:t>
                      </a:r>
                      <a:endParaRPr lang="en-AU" sz="1800" b="1" i="0" u="none" strike="noStrike" cap="none" spc="0" baseline="0" dirty="0">
                        <a:ln>
                          <a:noFill/>
                        </a:ln>
                        <a:solidFill>
                          <a:srgbClr val="7030A0"/>
                        </a:solidFill>
                        <a:uFillTx/>
                        <a:latin typeface="+mn-lt"/>
                        <a:ea typeface="+mn-ea"/>
                        <a:cs typeface="+mn-cs"/>
                        <a:sym typeface="Helvetica Neue"/>
                      </a:endParaRPr>
                    </a:p>
                  </a:txBody>
                  <a:tcPr/>
                </a:tc>
                <a:tc rowSpan="8">
                  <a:txBody>
                    <a:bodyPr/>
                    <a:lstStyle/>
                    <a:p>
                      <a:pPr algn="ctr"/>
                      <a:r>
                        <a:rPr lang="en-AU" sz="1800" dirty="0" smtClean="0">
                          <a:solidFill>
                            <a:srgbClr val="FF0000"/>
                          </a:solidFill>
                        </a:rPr>
                        <a:t>?</a:t>
                      </a:r>
                      <a:endParaRPr lang="en-AU" sz="1800" dirty="0">
                        <a:solidFill>
                          <a:srgbClr val="FF0000"/>
                        </a:solidFill>
                      </a:endParaRPr>
                    </a:p>
                  </a:txBody>
                  <a:tcPr/>
                </a:tc>
                <a:tc>
                  <a:txBody>
                    <a:bodyPr/>
                    <a:lstStyle/>
                    <a:p>
                      <a:pPr algn="ctr"/>
                      <a:r>
                        <a:rPr lang="en-AU" sz="1800" b="1" i="0" u="none" strike="noStrike" cap="none" spc="0" baseline="0" dirty="0" smtClean="0">
                          <a:ln>
                            <a:noFill/>
                          </a:ln>
                          <a:solidFill>
                            <a:schemeClr val="tx1"/>
                          </a:solidFill>
                          <a:uFillTx/>
                          <a:latin typeface="+mn-lt"/>
                          <a:ea typeface="+mn-ea"/>
                          <a:cs typeface="+mn-cs"/>
                          <a:sym typeface="Helvetica Neue"/>
                        </a:rPr>
                        <a:t>$ </a:t>
                      </a:r>
                      <a:r>
                        <a:rPr lang="en-AU" sz="1800" b="1" i="0" u="none" strike="noStrike" cap="none" spc="0" baseline="0" dirty="0" smtClean="0">
                          <a:ln>
                            <a:noFill/>
                          </a:ln>
                          <a:solidFill>
                            <a:schemeClr val="tx1"/>
                          </a:solidFill>
                          <a:uFillTx/>
                          <a:latin typeface="+mn-lt"/>
                          <a:ea typeface="+mn-ea"/>
                          <a:cs typeface="+mn-cs"/>
                          <a:sym typeface="Helvetica Neue"/>
                        </a:rPr>
                        <a:t>pass exam?</a:t>
                      </a:r>
                      <a:endParaRPr lang="en-AU" sz="1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1919202372"/>
                  </a:ext>
                </a:extLst>
              </a:tr>
              <a:tr h="506025">
                <a:tc>
                  <a:txBody>
                    <a:bodyPr/>
                    <a:lstStyle/>
                    <a:p>
                      <a:pPr algn="ctr"/>
                      <a:r>
                        <a:rPr lang="en-AU" sz="1800" dirty="0" smtClean="0"/>
                        <a:t>74</a:t>
                      </a:r>
                      <a:endParaRPr lang="en-AU" sz="1800" dirty="0"/>
                    </a:p>
                  </a:txBody>
                  <a:tcPr/>
                </a:tc>
                <a:tc>
                  <a:txBody>
                    <a:bodyPr/>
                    <a:lstStyle/>
                    <a:p>
                      <a:pPr algn="ctr"/>
                      <a:r>
                        <a:rPr lang="en-AU" sz="1800" dirty="0" smtClean="0">
                          <a:solidFill>
                            <a:schemeClr val="tx1"/>
                          </a:solidFill>
                        </a:rPr>
                        <a:t>13</a:t>
                      </a:r>
                      <a:endParaRPr lang="en-AU" sz="1800" dirty="0">
                        <a:solidFill>
                          <a:schemeClr val="tx1"/>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1800" b="1" i="0" u="none" strike="noStrike" cap="none" spc="0" baseline="0" dirty="0" smtClean="0">
                          <a:ln>
                            <a:noFill/>
                          </a:ln>
                          <a:solidFill>
                            <a:schemeClr val="tx1"/>
                          </a:solidFill>
                          <a:uFillTx/>
                          <a:latin typeface="+mn-lt"/>
                          <a:ea typeface="+mn-ea"/>
                          <a:cs typeface="+mn-cs"/>
                          <a:sym typeface="Helvetica Neue"/>
                        </a:rPr>
                        <a:t>N</a:t>
                      </a:r>
                      <a:endParaRPr lang="en-AU" sz="1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3164758614"/>
                  </a:ext>
                </a:extLst>
              </a:tr>
              <a:tr h="506025">
                <a:tc>
                  <a:txBody>
                    <a:bodyPr/>
                    <a:lstStyle/>
                    <a:p>
                      <a:pPr algn="ctr"/>
                      <a:r>
                        <a:rPr lang="en-AU" sz="1800" dirty="0" smtClean="0"/>
                        <a:t>56</a:t>
                      </a:r>
                      <a:endParaRPr lang="en-AU" sz="1800" dirty="0"/>
                    </a:p>
                  </a:txBody>
                  <a:tcPr/>
                </a:tc>
                <a:tc>
                  <a:txBody>
                    <a:bodyPr/>
                    <a:lstStyle/>
                    <a:p>
                      <a:pPr algn="ctr"/>
                      <a:r>
                        <a:rPr lang="en-AU" sz="1800" dirty="0" smtClean="0">
                          <a:solidFill>
                            <a:schemeClr val="tx1"/>
                          </a:solidFill>
                        </a:rPr>
                        <a:t>54</a:t>
                      </a:r>
                      <a:endParaRPr lang="en-AU" sz="1800" dirty="0">
                        <a:solidFill>
                          <a:schemeClr val="tx1"/>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1800" b="1" i="0" u="none" strike="noStrike" cap="none" spc="0" baseline="0" dirty="0" smtClean="0">
                          <a:ln>
                            <a:noFill/>
                          </a:ln>
                          <a:solidFill>
                            <a:schemeClr val="tx1"/>
                          </a:solidFill>
                          <a:uFillTx/>
                          <a:latin typeface="+mn-lt"/>
                          <a:ea typeface="+mn-ea"/>
                          <a:cs typeface="+mn-cs"/>
                          <a:sym typeface="Helvetica Neue"/>
                        </a:rPr>
                        <a:t>Y</a:t>
                      </a:r>
                      <a:endParaRPr lang="en-AU" sz="1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2592890435"/>
                  </a:ext>
                </a:extLst>
              </a:tr>
              <a:tr h="506025">
                <a:tc>
                  <a:txBody>
                    <a:bodyPr/>
                    <a:lstStyle/>
                    <a:p>
                      <a:pPr algn="ctr"/>
                      <a:r>
                        <a:rPr lang="en-AU" sz="1800" dirty="0" smtClean="0"/>
                        <a:t>58</a:t>
                      </a:r>
                      <a:endParaRPr lang="en-AU" sz="1800" dirty="0"/>
                    </a:p>
                  </a:txBody>
                  <a:tcPr/>
                </a:tc>
                <a:tc>
                  <a:txBody>
                    <a:bodyPr/>
                    <a:lstStyle/>
                    <a:p>
                      <a:pPr algn="ctr"/>
                      <a:r>
                        <a:rPr lang="en-AU" sz="1800" dirty="0" smtClean="0">
                          <a:solidFill>
                            <a:schemeClr val="tx1"/>
                          </a:solidFill>
                        </a:rPr>
                        <a:t>91</a:t>
                      </a:r>
                      <a:endParaRPr lang="en-AU" sz="1800" dirty="0">
                        <a:solidFill>
                          <a:schemeClr val="tx1"/>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1800" b="1" i="0" u="none" strike="noStrike" cap="none" spc="0" baseline="0" dirty="0" smtClean="0">
                          <a:ln>
                            <a:noFill/>
                          </a:ln>
                          <a:solidFill>
                            <a:schemeClr val="tx1"/>
                          </a:solidFill>
                          <a:uFillTx/>
                          <a:latin typeface="+mn-lt"/>
                          <a:ea typeface="+mn-ea"/>
                          <a:cs typeface="+mn-cs"/>
                          <a:sym typeface="Helvetica Neue"/>
                        </a:rPr>
                        <a:t>Y</a:t>
                      </a:r>
                      <a:endParaRPr lang="en-AU" sz="1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2238631200"/>
                  </a:ext>
                </a:extLst>
              </a:tr>
              <a:tr h="506025">
                <a:tc>
                  <a:txBody>
                    <a:bodyPr/>
                    <a:lstStyle/>
                    <a:p>
                      <a:pPr algn="ctr"/>
                      <a:r>
                        <a:rPr lang="en-AU" sz="1800" dirty="0" smtClean="0">
                          <a:solidFill>
                            <a:schemeClr val="tx1"/>
                          </a:solidFill>
                        </a:rPr>
                        <a:t>92</a:t>
                      </a:r>
                      <a:endParaRPr lang="en-AU" sz="1800" dirty="0">
                        <a:solidFill>
                          <a:schemeClr val="tx1"/>
                        </a:solidFill>
                      </a:endParaRPr>
                    </a:p>
                  </a:txBody>
                  <a:tcPr/>
                </a:tc>
                <a:tc>
                  <a:txBody>
                    <a:bodyPr/>
                    <a:lstStyle/>
                    <a:p>
                      <a:pPr algn="ctr"/>
                      <a:r>
                        <a:rPr lang="en-AU" sz="1800" dirty="0" smtClean="0">
                          <a:solidFill>
                            <a:schemeClr val="tx1"/>
                          </a:solidFill>
                        </a:rPr>
                        <a:t>81</a:t>
                      </a:r>
                      <a:endParaRPr lang="en-AU" sz="1800" dirty="0">
                        <a:solidFill>
                          <a:schemeClr val="tx1"/>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1800" b="1" i="0" u="none" strike="noStrike" cap="none" spc="0" baseline="0" dirty="0" smtClean="0">
                          <a:ln>
                            <a:noFill/>
                          </a:ln>
                          <a:solidFill>
                            <a:schemeClr val="tx1"/>
                          </a:solidFill>
                          <a:uFillTx/>
                          <a:latin typeface="+mn-lt"/>
                          <a:ea typeface="+mn-ea"/>
                          <a:cs typeface="+mn-cs"/>
                          <a:sym typeface="Helvetica Neue"/>
                        </a:rPr>
                        <a:t>Y</a:t>
                      </a:r>
                      <a:endParaRPr lang="en-AU" sz="1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2191333437"/>
                  </a:ext>
                </a:extLst>
              </a:tr>
              <a:tr h="506025">
                <a:tc>
                  <a:txBody>
                    <a:bodyPr/>
                    <a:lstStyle/>
                    <a:p>
                      <a:pPr algn="ctr"/>
                      <a:r>
                        <a:rPr lang="en-AU" sz="1800" dirty="0" smtClean="0">
                          <a:solidFill>
                            <a:srgbClr val="00B050"/>
                          </a:solidFill>
                        </a:rPr>
                        <a:t>43</a:t>
                      </a:r>
                      <a:endParaRPr lang="en-AU" sz="1800" dirty="0">
                        <a:solidFill>
                          <a:srgbClr val="00B050"/>
                        </a:solidFill>
                      </a:endParaRPr>
                    </a:p>
                  </a:txBody>
                  <a:tcPr/>
                </a:tc>
                <a:tc>
                  <a:txBody>
                    <a:bodyPr/>
                    <a:lstStyle/>
                    <a:p>
                      <a:pPr algn="ctr"/>
                      <a:r>
                        <a:rPr lang="en-AU" sz="1800" dirty="0" smtClean="0">
                          <a:solidFill>
                            <a:srgbClr val="00B050"/>
                          </a:solidFill>
                        </a:rPr>
                        <a:t>86</a:t>
                      </a:r>
                      <a:endParaRPr lang="en-AU" sz="1800" dirty="0">
                        <a:solidFill>
                          <a:srgbClr val="00B050"/>
                        </a:solidFill>
                      </a:endParaRPr>
                    </a:p>
                  </a:txBody>
                  <a:tcPr/>
                </a:tc>
                <a:tc vMerge="1">
                  <a:txBody>
                    <a:bodyPr/>
                    <a:lstStyle/>
                    <a:p>
                      <a:pPr algn="ctr"/>
                      <a:endParaRPr lang="en-AU" sz="3200" dirty="0"/>
                    </a:p>
                  </a:txBody>
                  <a:tcPr/>
                </a:tc>
                <a:tc vMerge="1">
                  <a:txBody>
                    <a:bodyPr/>
                    <a:lstStyle/>
                    <a:p>
                      <a:endParaRPr lang="en-AU"/>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N</a:t>
                      </a:r>
                      <a:endParaRPr lang="en-AU" sz="1800" b="1" i="0" u="none" strike="noStrike" cap="none" spc="0" baseline="0" dirty="0">
                        <a:ln>
                          <a:noFill/>
                        </a:ln>
                        <a:solidFill>
                          <a:srgbClr val="00B050"/>
                        </a:solidFill>
                        <a:uFillTx/>
                        <a:latin typeface="+mn-lt"/>
                        <a:ea typeface="+mn-ea"/>
                        <a:cs typeface="+mn-cs"/>
                        <a:sym typeface="Helvetica Neue"/>
                      </a:endParaRPr>
                    </a:p>
                  </a:txBody>
                  <a:tcPr/>
                </a:tc>
                <a:extLst>
                  <a:ext uri="{0D108BD9-81ED-4DB2-BD59-A6C34878D82A}">
                    <a16:rowId xmlns:a16="http://schemas.microsoft.com/office/drawing/2014/main" val="376940735"/>
                  </a:ext>
                </a:extLst>
              </a:tr>
              <a:tr h="374406">
                <a:tc>
                  <a:txBody>
                    <a:bodyPr/>
                    <a:lstStyle/>
                    <a:p>
                      <a:pPr algn="ctr"/>
                      <a:r>
                        <a:rPr lang="en-AU" sz="1800" dirty="0" smtClean="0">
                          <a:solidFill>
                            <a:srgbClr val="00B050"/>
                          </a:solidFill>
                        </a:rPr>
                        <a:t>81</a:t>
                      </a:r>
                      <a:endParaRPr lang="en-AU" sz="1800" dirty="0">
                        <a:solidFill>
                          <a:srgbClr val="00B050"/>
                        </a:solidFill>
                      </a:endParaRPr>
                    </a:p>
                  </a:txBody>
                  <a:tcPr/>
                </a:tc>
                <a:tc>
                  <a:txBody>
                    <a:bodyPr/>
                    <a:lstStyle/>
                    <a:p>
                      <a:pPr algn="ctr"/>
                      <a:r>
                        <a:rPr lang="en-AU" sz="1800" dirty="0" smtClean="0">
                          <a:solidFill>
                            <a:srgbClr val="00B050"/>
                          </a:solidFill>
                        </a:rPr>
                        <a:t>91</a:t>
                      </a:r>
                      <a:endParaRPr lang="en-AU" sz="1800" dirty="0">
                        <a:solidFill>
                          <a:srgbClr val="00B050"/>
                        </a:solidFill>
                      </a:endParaRPr>
                    </a:p>
                  </a:txBody>
                  <a:tcPr/>
                </a:tc>
                <a:tc vMerge="1">
                  <a:txBody>
                    <a:bodyPr/>
                    <a:lstStyle/>
                    <a:p>
                      <a:pPr algn="ctr"/>
                      <a:endParaRPr lang="en-AU" sz="8800" b="1" i="0" u="none" strike="noStrike" cap="none" spc="0" baseline="0" dirty="0">
                        <a:ln>
                          <a:noFill/>
                        </a:ln>
                        <a:solidFill>
                          <a:srgbClr val="7030A0"/>
                        </a:solidFill>
                        <a:uFillTx/>
                        <a:latin typeface="+mn-lt"/>
                        <a:ea typeface="+mn-ea"/>
                        <a:cs typeface="+mn-cs"/>
                        <a:sym typeface="Helvetica Neue"/>
                      </a:endParaRPr>
                    </a:p>
                  </a:txBody>
                  <a:tcPr/>
                </a:tc>
                <a:tc vMerge="1">
                  <a:txBody>
                    <a:bodyPr/>
                    <a:lstStyle/>
                    <a:p>
                      <a:pPr algn="ctr"/>
                      <a:endParaRPr lang="en-AU" sz="8800" dirty="0">
                        <a:solidFill>
                          <a:srgbClr val="FF0000"/>
                        </a:solidFill>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Y</a:t>
                      </a:r>
                      <a:endParaRPr lang="en-AU" sz="1800" b="1" i="0" u="none" strike="noStrike" cap="none" spc="0" baseline="0" dirty="0">
                        <a:ln>
                          <a:noFill/>
                        </a:ln>
                        <a:solidFill>
                          <a:srgbClr val="00B050"/>
                        </a:solidFill>
                        <a:uFillTx/>
                        <a:latin typeface="+mn-lt"/>
                        <a:ea typeface="+mn-ea"/>
                        <a:cs typeface="+mn-cs"/>
                        <a:sym typeface="Helvetica Neue"/>
                      </a:endParaRPr>
                    </a:p>
                  </a:txBody>
                  <a:tcPr/>
                </a:tc>
                <a:extLst>
                  <a:ext uri="{0D108BD9-81ED-4DB2-BD59-A6C34878D82A}">
                    <a16:rowId xmlns:a16="http://schemas.microsoft.com/office/drawing/2014/main" val="3355493509"/>
                  </a:ext>
                </a:extLst>
              </a:tr>
              <a:tr h="506025">
                <a:tc>
                  <a:txBody>
                    <a:bodyPr/>
                    <a:lstStyle/>
                    <a:p>
                      <a:pPr algn="ctr"/>
                      <a:r>
                        <a:rPr lang="en-AU" sz="1800" dirty="0" smtClean="0">
                          <a:solidFill>
                            <a:srgbClr val="00B050"/>
                          </a:solidFill>
                        </a:rPr>
                        <a:t>46</a:t>
                      </a:r>
                      <a:endParaRPr lang="en-AU" sz="1800" dirty="0">
                        <a:solidFill>
                          <a:srgbClr val="00B050"/>
                        </a:solidFill>
                      </a:endParaRPr>
                    </a:p>
                  </a:txBody>
                  <a:tcPr/>
                </a:tc>
                <a:tc>
                  <a:txBody>
                    <a:bodyPr/>
                    <a:lstStyle/>
                    <a:p>
                      <a:pPr algn="ctr"/>
                      <a:r>
                        <a:rPr lang="en-AU" sz="1800" dirty="0" smtClean="0">
                          <a:solidFill>
                            <a:srgbClr val="00B050"/>
                          </a:solidFill>
                        </a:rPr>
                        <a:t>35</a:t>
                      </a:r>
                      <a:endParaRPr lang="en-AU" sz="1800" dirty="0">
                        <a:solidFill>
                          <a:srgbClr val="00B050"/>
                        </a:solidFill>
                      </a:endParaRPr>
                    </a:p>
                  </a:txBody>
                  <a:tcPr/>
                </a:tc>
                <a:tc vMerge="1">
                  <a:txBody>
                    <a:bodyPr/>
                    <a:lstStyle/>
                    <a:p>
                      <a:pPr algn="ctr"/>
                      <a:endParaRPr lang="en-AU" sz="8800" b="1" i="0" u="none" strike="noStrike" cap="none" spc="0" baseline="0" dirty="0">
                        <a:ln>
                          <a:noFill/>
                        </a:ln>
                        <a:solidFill>
                          <a:srgbClr val="7030A0"/>
                        </a:solidFill>
                        <a:uFillTx/>
                        <a:latin typeface="+mn-lt"/>
                        <a:ea typeface="+mn-ea"/>
                        <a:cs typeface="+mn-cs"/>
                        <a:sym typeface="Helvetica Neue"/>
                      </a:endParaRPr>
                    </a:p>
                  </a:txBody>
                  <a:tcPr/>
                </a:tc>
                <a:tc vMerge="1">
                  <a:txBody>
                    <a:bodyPr/>
                    <a:lstStyle/>
                    <a:p>
                      <a:pPr algn="ctr"/>
                      <a:endParaRPr lang="en-AU" sz="8800" dirty="0">
                        <a:solidFill>
                          <a:srgbClr val="FF0000"/>
                        </a:solidFill>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N</a:t>
                      </a:r>
                      <a:endParaRPr lang="en-AU" sz="1800" b="1" i="0" u="none" strike="noStrike" cap="none" spc="0" baseline="0" dirty="0">
                        <a:ln>
                          <a:noFill/>
                        </a:ln>
                        <a:solidFill>
                          <a:srgbClr val="00B050"/>
                        </a:solidFill>
                        <a:uFillTx/>
                        <a:latin typeface="+mn-lt"/>
                        <a:ea typeface="+mn-ea"/>
                        <a:cs typeface="+mn-cs"/>
                        <a:sym typeface="Helvetica Neue"/>
                      </a:endParaRPr>
                    </a:p>
                  </a:txBody>
                  <a:tcPr/>
                </a:tc>
                <a:extLst>
                  <a:ext uri="{0D108BD9-81ED-4DB2-BD59-A6C34878D82A}">
                    <a16:rowId xmlns:a16="http://schemas.microsoft.com/office/drawing/2014/main" val="2367739707"/>
                  </a:ext>
                </a:extLst>
              </a:tr>
            </a:tbl>
          </a:graphicData>
        </a:graphic>
      </p:graphicFrame>
      <p:sp>
        <p:nvSpPr>
          <p:cNvPr id="6" name="Content Placeholder 2"/>
          <p:cNvSpPr txBox="1">
            <a:spLocks/>
          </p:cNvSpPr>
          <p:nvPr/>
        </p:nvSpPr>
        <p:spPr>
          <a:xfrm>
            <a:off x="1463040" y="8466589"/>
            <a:ext cx="10241280" cy="866753"/>
          </a:xfrm>
          <a:prstGeom prst="rect">
            <a:avLst/>
          </a:prstGeom>
        </p:spPr>
        <p:txBody>
          <a:bodyPr vert="horz" lIns="91440" tIns="45720" rIns="91440" bIns="45720" rtlCol="0">
            <a:normAutofit fontScale="77500" lnSpcReduction="20000"/>
          </a:bodyPr>
          <a:lstStyle>
            <a:lvl1pPr marL="546193" indent="-546193" algn="l" defTabSz="975345" rtl="0" eaLnBrk="1" latinLnBrk="0" hangingPunct="1">
              <a:lnSpc>
                <a:spcPct val="94000"/>
              </a:lnSpc>
              <a:spcBef>
                <a:spcPts val="1422"/>
              </a:spcBef>
              <a:spcAft>
                <a:spcPts val="284"/>
              </a:spcAft>
              <a:buFont typeface="Franklin Gothic Book" panose="020B0503020102020204" pitchFamily="34" charset="0"/>
              <a:buChar char="■"/>
              <a:defRPr sz="2844" kern="1200" baseline="0">
                <a:solidFill>
                  <a:schemeClr val="tx2"/>
                </a:solidFill>
                <a:latin typeface="+mn-lt"/>
                <a:ea typeface="+mn-ea"/>
                <a:cs typeface="+mn-cs"/>
              </a:defRPr>
            </a:lvl1pPr>
            <a:lvl2pPr marL="1300460" indent="-546193" algn="l" defTabSz="975345" rtl="0" eaLnBrk="1" latinLnBrk="0" hangingPunct="1">
              <a:lnSpc>
                <a:spcPct val="94000"/>
              </a:lnSpc>
              <a:spcBef>
                <a:spcPts val="711"/>
              </a:spcBef>
              <a:spcAft>
                <a:spcPts val="284"/>
              </a:spcAft>
              <a:buFont typeface="Franklin Gothic Book" panose="020B0503020102020204" pitchFamily="34" charset="0"/>
              <a:buChar char="–"/>
              <a:defRPr sz="2844" i="1" kern="1200" baseline="0">
                <a:solidFill>
                  <a:schemeClr val="tx2"/>
                </a:solidFill>
                <a:latin typeface="+mn-lt"/>
                <a:ea typeface="+mn-ea"/>
                <a:cs typeface="+mn-cs"/>
              </a:defRPr>
            </a:lvl2pPr>
            <a:lvl3pPr marL="1950690" indent="-546193" algn="l" defTabSz="975345" rtl="0" eaLnBrk="1" latinLnBrk="0" hangingPunct="1">
              <a:lnSpc>
                <a:spcPct val="94000"/>
              </a:lnSpc>
              <a:spcBef>
                <a:spcPts val="711"/>
              </a:spcBef>
              <a:spcAft>
                <a:spcPts val="284"/>
              </a:spcAft>
              <a:buFont typeface="Franklin Gothic Book" panose="020B0503020102020204" pitchFamily="34" charset="0"/>
              <a:buChar char="■"/>
              <a:defRPr sz="2560" kern="1200" baseline="0">
                <a:solidFill>
                  <a:schemeClr val="tx2"/>
                </a:solidFill>
                <a:latin typeface="+mn-lt"/>
                <a:ea typeface="+mn-ea"/>
                <a:cs typeface="+mn-cs"/>
              </a:defRPr>
            </a:lvl3pPr>
            <a:lvl4pPr marL="2600919" indent="-546193" algn="l" defTabSz="975345" rtl="0" eaLnBrk="1" latinLnBrk="0" hangingPunct="1">
              <a:lnSpc>
                <a:spcPct val="94000"/>
              </a:lnSpc>
              <a:spcBef>
                <a:spcPts val="711"/>
              </a:spcBef>
              <a:spcAft>
                <a:spcPts val="284"/>
              </a:spcAft>
              <a:buFont typeface="Franklin Gothic Book" panose="020B0503020102020204" pitchFamily="34" charset="0"/>
              <a:buChar char="–"/>
              <a:defRPr sz="2560" i="1" kern="1200" baseline="0">
                <a:solidFill>
                  <a:schemeClr val="tx2"/>
                </a:solidFill>
                <a:latin typeface="+mn-lt"/>
                <a:ea typeface="+mn-ea"/>
                <a:cs typeface="+mn-cs"/>
              </a:defRPr>
            </a:lvl4pPr>
            <a:lvl5pPr marL="3251149" indent="-546193" algn="l" defTabSz="975345" rtl="0" eaLnBrk="1" latinLnBrk="0" hangingPunct="1">
              <a:lnSpc>
                <a:spcPct val="94000"/>
              </a:lnSpc>
              <a:spcBef>
                <a:spcPts val="711"/>
              </a:spcBef>
              <a:spcAft>
                <a:spcPts val="284"/>
              </a:spcAft>
              <a:buFont typeface="Franklin Gothic Book" panose="020B0503020102020204" pitchFamily="34" charset="0"/>
              <a:buChar char="■"/>
              <a:defRPr sz="2276" kern="1200" baseline="0">
                <a:solidFill>
                  <a:schemeClr val="tx2"/>
                </a:solidFill>
                <a:latin typeface="+mn-lt"/>
                <a:ea typeface="+mn-ea"/>
                <a:cs typeface="+mn-cs"/>
              </a:defRPr>
            </a:lvl5pPr>
            <a:lvl6pPr marL="3901379" indent="-546193" algn="l" defTabSz="975345" rtl="0" eaLnBrk="1" latinLnBrk="0" hangingPunct="1">
              <a:lnSpc>
                <a:spcPct val="94000"/>
              </a:lnSpc>
              <a:spcBef>
                <a:spcPts val="711"/>
              </a:spcBef>
              <a:spcAft>
                <a:spcPts val="284"/>
              </a:spcAft>
              <a:buFont typeface="Franklin Gothic Book" panose="020B0503020102020204" pitchFamily="34" charset="0"/>
              <a:buChar char="–"/>
              <a:defRPr sz="2276" i="1" kern="1200" baseline="0">
                <a:solidFill>
                  <a:schemeClr val="tx2"/>
                </a:solidFill>
                <a:latin typeface="+mn-lt"/>
                <a:ea typeface="+mn-ea"/>
                <a:cs typeface="+mn-cs"/>
              </a:defRPr>
            </a:lvl6pPr>
            <a:lvl7pPr marL="4551609" indent="-546193" algn="l" defTabSz="975345" rtl="0" eaLnBrk="1" latinLnBrk="0" hangingPunct="1">
              <a:lnSpc>
                <a:spcPct val="94000"/>
              </a:lnSpc>
              <a:spcBef>
                <a:spcPts val="711"/>
              </a:spcBef>
              <a:spcAft>
                <a:spcPts val="284"/>
              </a:spcAft>
              <a:buFont typeface="Franklin Gothic Book" panose="020B0503020102020204" pitchFamily="34" charset="0"/>
              <a:buChar char="■"/>
              <a:defRPr sz="1991" kern="1200" baseline="0">
                <a:solidFill>
                  <a:schemeClr val="tx2"/>
                </a:solidFill>
                <a:latin typeface="+mn-lt"/>
                <a:ea typeface="+mn-ea"/>
                <a:cs typeface="+mn-cs"/>
              </a:defRPr>
            </a:lvl7pPr>
            <a:lvl8pPr marL="5201839" indent="-546193" algn="l" defTabSz="975345" rtl="0" eaLnBrk="1" latinLnBrk="0" hangingPunct="1">
              <a:lnSpc>
                <a:spcPct val="94000"/>
              </a:lnSpc>
              <a:spcBef>
                <a:spcPts val="711"/>
              </a:spcBef>
              <a:spcAft>
                <a:spcPts val="284"/>
              </a:spcAft>
              <a:buFont typeface="Franklin Gothic Book" panose="020B0503020102020204" pitchFamily="34" charset="0"/>
              <a:buChar char="–"/>
              <a:defRPr sz="1991" i="1" kern="1200" baseline="0">
                <a:solidFill>
                  <a:schemeClr val="tx2"/>
                </a:solidFill>
                <a:latin typeface="+mn-lt"/>
                <a:ea typeface="+mn-ea"/>
                <a:cs typeface="+mn-cs"/>
              </a:defRPr>
            </a:lvl8pPr>
            <a:lvl9pPr marL="5852069" indent="-546193" algn="l" defTabSz="975345" rtl="0" eaLnBrk="1" latinLnBrk="0" hangingPunct="1">
              <a:lnSpc>
                <a:spcPct val="94000"/>
              </a:lnSpc>
              <a:spcBef>
                <a:spcPts val="711"/>
              </a:spcBef>
              <a:spcAft>
                <a:spcPts val="284"/>
              </a:spcAft>
              <a:buFont typeface="Franklin Gothic Book" panose="020B0503020102020204" pitchFamily="34" charset="0"/>
              <a:buChar char="■"/>
              <a:defRPr sz="1991" kern="1200" baseline="0">
                <a:solidFill>
                  <a:schemeClr val="tx2"/>
                </a:solidFill>
                <a:latin typeface="+mn-lt"/>
                <a:ea typeface="+mn-ea"/>
                <a:cs typeface="+mn-cs"/>
              </a:defRPr>
            </a:lvl9pPr>
          </a:lstStyle>
          <a:p>
            <a:r>
              <a:rPr lang="en-AU" dirty="0" smtClean="0">
                <a:effectLst/>
              </a:rPr>
              <a:t>Split your training data into “training” and “testing”</a:t>
            </a:r>
          </a:p>
          <a:p>
            <a:r>
              <a:rPr lang="en-AU" dirty="0" smtClean="0">
                <a:effectLst/>
              </a:rPr>
              <a:t>Should we repeat this multiple times?</a:t>
            </a:r>
          </a:p>
          <a:p>
            <a:endParaRPr lang="en-AU" dirty="0" smtClean="0">
              <a:effectLst/>
            </a:endParaRPr>
          </a:p>
          <a:p>
            <a:endParaRPr lang="en-AU" dirty="0" smtClean="0">
              <a:effectLst/>
            </a:endParaRPr>
          </a:p>
          <a:p>
            <a:endParaRPr lang="en-AU" dirty="0" smtClean="0">
              <a:effectLst/>
            </a:endParaRPr>
          </a:p>
          <a:p>
            <a:endParaRPr lang="en-AU" dirty="0" smtClean="0">
              <a:effectLst/>
            </a:endParaRPr>
          </a:p>
          <a:p>
            <a:endParaRPr lang="en-AU" dirty="0" smtClean="0">
              <a:effectLst/>
            </a:endParaRPr>
          </a:p>
          <a:p>
            <a:endParaRPr lang="en-AU" dirty="0" smtClean="0">
              <a:effectLst/>
            </a:endParaRPr>
          </a:p>
          <a:p>
            <a:endParaRPr lang="en-AU" dirty="0" smtClean="0">
              <a:effectLst/>
            </a:endParaRPr>
          </a:p>
          <a:p>
            <a:endParaRPr lang="en-AU" dirty="0" smtClean="0">
              <a:effectLst/>
            </a:endParaRPr>
          </a:p>
        </p:txBody>
      </p:sp>
    </p:spTree>
    <p:extLst>
      <p:ext uri="{BB962C8B-B14F-4D97-AF65-F5344CB8AC3E}">
        <p14:creationId xmlns:p14="http://schemas.microsoft.com/office/powerpoint/2010/main" val="777926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Classification accuracy </a:t>
            </a:r>
          </a:p>
        </p:txBody>
      </p:sp>
      <p:sp>
        <p:nvSpPr>
          <p:cNvPr id="3" name="Content Placeholder 2"/>
          <p:cNvSpPr>
            <a:spLocks noGrp="1"/>
          </p:cNvSpPr>
          <p:nvPr>
            <p:ph idx="1"/>
          </p:nvPr>
        </p:nvSpPr>
        <p:spPr>
          <a:xfrm>
            <a:off x="1463039" y="3251201"/>
            <a:ext cx="10854813" cy="878348"/>
          </a:xfrm>
        </p:spPr>
        <p:txBody>
          <a:bodyPr>
            <a:normAutofit fontScale="85000" lnSpcReduction="20000"/>
          </a:bodyPr>
          <a:lstStyle/>
          <a:p>
            <a:r>
              <a:rPr lang="en-AU" dirty="0"/>
              <a:t>Classification accuracy: Percentage of records correctly </a:t>
            </a:r>
            <a:r>
              <a:rPr lang="en-AU" dirty="0" smtClean="0"/>
              <a:t>identified</a:t>
            </a:r>
          </a:p>
          <a:p>
            <a:r>
              <a:rPr lang="en-AU" dirty="0" smtClean="0"/>
              <a:t>The following shows accuracy of 6/8</a:t>
            </a:r>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val="3672920849"/>
              </p:ext>
            </p:extLst>
          </p:nvPr>
        </p:nvGraphicFramePr>
        <p:xfrm>
          <a:off x="1886779" y="4418819"/>
          <a:ext cx="8796953" cy="4690716"/>
        </p:xfrm>
        <a:graphic>
          <a:graphicData uri="http://schemas.openxmlformats.org/drawingml/2006/table">
            <a:tbl>
              <a:tblPr firstRow="1" bandRow="1">
                <a:tableStyleId>{5940675A-B579-460E-94D1-54222C63F5DA}</a:tableStyleId>
              </a:tblPr>
              <a:tblGrid>
                <a:gridCol w="1815546">
                  <a:extLst>
                    <a:ext uri="{9D8B030D-6E8A-4147-A177-3AD203B41FA5}">
                      <a16:colId xmlns:a16="http://schemas.microsoft.com/office/drawing/2014/main" val="612088654"/>
                    </a:ext>
                  </a:extLst>
                </a:gridCol>
                <a:gridCol w="2040617">
                  <a:extLst>
                    <a:ext uri="{9D8B030D-6E8A-4147-A177-3AD203B41FA5}">
                      <a16:colId xmlns:a16="http://schemas.microsoft.com/office/drawing/2014/main" val="761097722"/>
                    </a:ext>
                  </a:extLst>
                </a:gridCol>
                <a:gridCol w="2470395">
                  <a:extLst>
                    <a:ext uri="{9D8B030D-6E8A-4147-A177-3AD203B41FA5}">
                      <a16:colId xmlns:a16="http://schemas.microsoft.com/office/drawing/2014/main" val="3092831165"/>
                    </a:ext>
                  </a:extLst>
                </a:gridCol>
                <a:gridCol w="2470395">
                  <a:extLst>
                    <a:ext uri="{9D8B030D-6E8A-4147-A177-3AD203B41FA5}">
                      <a16:colId xmlns:a16="http://schemas.microsoft.com/office/drawing/2014/main" val="241190505"/>
                    </a:ext>
                  </a:extLst>
                </a:gridCol>
              </a:tblGrid>
              <a:tr h="506025">
                <a:tc gridSpan="2">
                  <a:txBody>
                    <a:bodyPr/>
                    <a:lstStyle/>
                    <a:p>
                      <a:pPr algn="ctr"/>
                      <a:r>
                        <a:rPr lang="en-AU" sz="1800" dirty="0" smtClean="0">
                          <a:solidFill>
                            <a:srgbClr val="0070C0"/>
                          </a:solidFill>
                        </a:rPr>
                        <a:t>Input </a:t>
                      </a:r>
                      <a:endParaRPr lang="en-AU" sz="1800" dirty="0">
                        <a:solidFill>
                          <a:srgbClr val="0070C0"/>
                        </a:solidFill>
                      </a:endParaRPr>
                    </a:p>
                  </a:txBody>
                  <a:tcPr/>
                </a:tc>
                <a:tc hMerge="1">
                  <a:txBody>
                    <a:bodyPr/>
                    <a:lstStyle/>
                    <a:p>
                      <a:endParaRPr lang="en-AU"/>
                    </a:p>
                  </a:txBody>
                  <a:tcPr/>
                </a:tc>
                <a:tc>
                  <a:txBody>
                    <a:bodyPr/>
                    <a:lstStyle/>
                    <a:p>
                      <a:pPr marL="0" marR="0" indent="0" algn="ctr" defTabSz="975345" rtl="0" eaLnBrk="1" fontAlgn="auto" latinLnBrk="0" hangingPunct="1">
                        <a:lnSpc>
                          <a:spcPct val="100000"/>
                        </a:lnSpc>
                        <a:spcBef>
                          <a:spcPts val="0"/>
                        </a:spcBef>
                        <a:spcAft>
                          <a:spcPts val="0"/>
                        </a:spcAft>
                        <a:buClrTx/>
                        <a:buSzTx/>
                        <a:buFontTx/>
                        <a:buNone/>
                        <a:tabLst/>
                        <a:defRPr/>
                      </a:pPr>
                      <a:r>
                        <a:rPr lang="en-AU" sz="1800" dirty="0" smtClean="0">
                          <a:solidFill>
                            <a:srgbClr val="0070C0"/>
                          </a:solidFill>
                        </a:rPr>
                        <a:t>True</a:t>
                      </a:r>
                      <a:r>
                        <a:rPr lang="en-AU" sz="1800" baseline="0" dirty="0" smtClean="0">
                          <a:solidFill>
                            <a:srgbClr val="0070C0"/>
                          </a:solidFill>
                        </a:rPr>
                        <a:t> output</a:t>
                      </a:r>
                      <a:endParaRPr lang="en-AU" sz="1800" dirty="0" smtClean="0">
                        <a:solidFill>
                          <a:srgbClr val="0070C0"/>
                        </a:solidFill>
                      </a:endParaRPr>
                    </a:p>
                  </a:txBody>
                  <a:tcPr/>
                </a:tc>
                <a:tc>
                  <a:txBody>
                    <a:bodyPr/>
                    <a:lstStyle/>
                    <a:p>
                      <a:pPr marL="0" marR="0" indent="0" algn="ctr" defTabSz="975345" rtl="0" eaLnBrk="1" fontAlgn="auto" latinLnBrk="0" hangingPunct="1">
                        <a:lnSpc>
                          <a:spcPct val="100000"/>
                        </a:lnSpc>
                        <a:spcBef>
                          <a:spcPts val="0"/>
                        </a:spcBef>
                        <a:spcAft>
                          <a:spcPts val="0"/>
                        </a:spcAft>
                        <a:buClrTx/>
                        <a:buSzTx/>
                        <a:buFontTx/>
                        <a:buNone/>
                        <a:tabLst/>
                        <a:defRPr/>
                      </a:pPr>
                      <a:r>
                        <a:rPr lang="en-AU" sz="1800" dirty="0" smtClean="0">
                          <a:solidFill>
                            <a:srgbClr val="0070C0"/>
                          </a:solidFill>
                        </a:rPr>
                        <a:t>Predicted</a:t>
                      </a:r>
                      <a:r>
                        <a:rPr lang="en-AU" sz="1800" baseline="0" dirty="0" smtClean="0">
                          <a:solidFill>
                            <a:srgbClr val="0070C0"/>
                          </a:solidFill>
                        </a:rPr>
                        <a:t> o</a:t>
                      </a:r>
                      <a:r>
                        <a:rPr lang="en-AU" sz="1800" dirty="0" smtClean="0">
                          <a:solidFill>
                            <a:srgbClr val="0070C0"/>
                          </a:solidFill>
                        </a:rPr>
                        <a:t>utput </a:t>
                      </a:r>
                    </a:p>
                    <a:p>
                      <a:pPr algn="ctr"/>
                      <a:endParaRPr lang="en-AU" sz="1800" dirty="0">
                        <a:solidFill>
                          <a:srgbClr val="0070C0"/>
                        </a:solidFill>
                      </a:endParaRPr>
                    </a:p>
                  </a:txBody>
                  <a:tcPr/>
                </a:tc>
                <a:extLst>
                  <a:ext uri="{0D108BD9-81ED-4DB2-BD59-A6C34878D82A}">
                    <a16:rowId xmlns:a16="http://schemas.microsoft.com/office/drawing/2014/main" val="301277978"/>
                  </a:ext>
                </a:extLst>
              </a:tr>
              <a:tr h="506025">
                <a:tc>
                  <a:txBody>
                    <a:bodyPr/>
                    <a:lstStyle/>
                    <a:p>
                      <a:pPr algn="ctr"/>
                      <a:r>
                        <a:rPr lang="en-AU" sz="1800" b="1" dirty="0" smtClean="0"/>
                        <a:t>mid-term</a:t>
                      </a:r>
                      <a:endParaRPr lang="en-AU" sz="1800" b="1" dirty="0"/>
                    </a:p>
                  </a:txBody>
                  <a:tcPr/>
                </a:tc>
                <a:tc>
                  <a:txBody>
                    <a:bodyPr/>
                    <a:lstStyle/>
                    <a:p>
                      <a:pPr algn="ctr"/>
                      <a:r>
                        <a:rPr lang="en-AU" sz="1800" b="1" dirty="0" smtClean="0"/>
                        <a:t>assignment</a:t>
                      </a:r>
                      <a:endParaRPr lang="en-AU" sz="1800" b="1" dirty="0"/>
                    </a:p>
                  </a:txBody>
                  <a:tcPr/>
                </a:tc>
                <a:tc>
                  <a:txBody>
                    <a:bodyPr/>
                    <a:lstStyle/>
                    <a:p>
                      <a:pPr algn="ctr"/>
                      <a:r>
                        <a:rPr lang="en-AU" sz="1800" b="1" i="0" u="none" strike="noStrike" cap="none" spc="0" baseline="0" dirty="0" smtClean="0">
                          <a:ln>
                            <a:noFill/>
                          </a:ln>
                          <a:solidFill>
                            <a:schemeClr val="tx1"/>
                          </a:solidFill>
                          <a:uFillTx/>
                          <a:latin typeface="+mn-lt"/>
                          <a:ea typeface="+mn-ea"/>
                          <a:cs typeface="+mn-cs"/>
                          <a:sym typeface="Helvetica Neue"/>
                        </a:rPr>
                        <a:t>pass exam</a:t>
                      </a:r>
                      <a:endParaRPr lang="en-AU" sz="1800" b="1" i="0" u="none" strike="noStrike" cap="none" spc="0" baseline="0" dirty="0">
                        <a:ln>
                          <a:noFill/>
                        </a:ln>
                        <a:solidFill>
                          <a:schemeClr val="tx1"/>
                        </a:solidFill>
                        <a:uFillTx/>
                        <a:latin typeface="+mn-lt"/>
                        <a:ea typeface="+mn-ea"/>
                        <a:cs typeface="+mn-cs"/>
                        <a:sym typeface="Helvetica Neue"/>
                      </a:endParaRPr>
                    </a:p>
                  </a:txBody>
                  <a:tcPr/>
                </a:tc>
                <a:tc>
                  <a:txBody>
                    <a:bodyPr/>
                    <a:lstStyle/>
                    <a:p>
                      <a:pPr marL="0" marR="0" indent="0" algn="ctr" defTabSz="975345" rtl="0" eaLnBrk="1" fontAlgn="auto" latinLnBrk="0" hangingPunct="1">
                        <a:lnSpc>
                          <a:spcPct val="100000"/>
                        </a:lnSpc>
                        <a:spcBef>
                          <a:spcPts val="0"/>
                        </a:spcBef>
                        <a:spcAft>
                          <a:spcPts val="0"/>
                        </a:spcAft>
                        <a:buClrTx/>
                        <a:buSzTx/>
                        <a:buFontTx/>
                        <a:buNone/>
                        <a:tabLst/>
                        <a:defRPr/>
                      </a:pPr>
                      <a:r>
                        <a:rPr lang="en-AU" sz="1800" b="1" i="0" u="none" strike="noStrike" cap="none" spc="0" baseline="0" dirty="0" smtClean="0">
                          <a:ln>
                            <a:noFill/>
                          </a:ln>
                          <a:solidFill>
                            <a:schemeClr val="tx1"/>
                          </a:solidFill>
                          <a:uFillTx/>
                          <a:latin typeface="+mn-lt"/>
                          <a:ea typeface="+mn-ea"/>
                          <a:cs typeface="+mn-cs"/>
                          <a:sym typeface="Helvetica Neue"/>
                        </a:rPr>
                        <a:t>pass exam</a:t>
                      </a:r>
                    </a:p>
                    <a:p>
                      <a:pPr algn="ctr"/>
                      <a:endParaRPr lang="en-AU" sz="1800" b="1" i="0" u="none" strike="noStrike" cap="none" spc="0" baseline="0" dirty="0">
                        <a:ln>
                          <a:noFill/>
                        </a:ln>
                        <a:solidFill>
                          <a:schemeClr val="tx1"/>
                        </a:solidFill>
                        <a:uFillTx/>
                        <a:latin typeface="+mn-lt"/>
                        <a:ea typeface="+mn-ea"/>
                        <a:cs typeface="+mn-cs"/>
                        <a:sym typeface="Helvetica Neue"/>
                      </a:endParaRPr>
                    </a:p>
                  </a:txBody>
                  <a:tcPr/>
                </a:tc>
                <a:extLst>
                  <a:ext uri="{0D108BD9-81ED-4DB2-BD59-A6C34878D82A}">
                    <a16:rowId xmlns:a16="http://schemas.microsoft.com/office/drawing/2014/main" val="1919202372"/>
                  </a:ext>
                </a:extLst>
              </a:tr>
              <a:tr h="506025">
                <a:tc>
                  <a:txBody>
                    <a:bodyPr/>
                    <a:lstStyle/>
                    <a:p>
                      <a:pPr algn="ctr"/>
                      <a:r>
                        <a:rPr lang="en-AU" sz="1800" dirty="0" smtClean="0">
                          <a:solidFill>
                            <a:srgbClr val="00B050"/>
                          </a:solidFill>
                        </a:rPr>
                        <a:t>74</a:t>
                      </a:r>
                      <a:endParaRPr lang="en-AU" sz="1800" dirty="0">
                        <a:solidFill>
                          <a:srgbClr val="00B050"/>
                        </a:solidFill>
                      </a:endParaRPr>
                    </a:p>
                  </a:txBody>
                  <a:tcPr/>
                </a:tc>
                <a:tc>
                  <a:txBody>
                    <a:bodyPr/>
                    <a:lstStyle/>
                    <a:p>
                      <a:pPr algn="ctr"/>
                      <a:r>
                        <a:rPr lang="en-AU" sz="1800" dirty="0" smtClean="0">
                          <a:solidFill>
                            <a:srgbClr val="00B050"/>
                          </a:solidFill>
                        </a:rPr>
                        <a:t>13</a:t>
                      </a:r>
                      <a:endParaRPr lang="en-AU" sz="1800" dirty="0">
                        <a:solidFill>
                          <a:srgbClr val="00B050"/>
                        </a:solidFill>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N</a:t>
                      </a:r>
                      <a:endParaRPr lang="en-AU" sz="1800" b="1" i="0" u="none" strike="noStrike" cap="none" spc="0" baseline="0" dirty="0">
                        <a:ln>
                          <a:noFill/>
                        </a:ln>
                        <a:solidFill>
                          <a:srgbClr val="00B050"/>
                        </a:solidFill>
                        <a:uFillTx/>
                        <a:latin typeface="+mn-lt"/>
                        <a:ea typeface="+mn-ea"/>
                        <a:cs typeface="+mn-cs"/>
                        <a:sym typeface="Helvetica Neue"/>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N</a:t>
                      </a:r>
                      <a:endParaRPr lang="en-AU" sz="1800" b="1" i="0" u="none" strike="noStrike" cap="none" spc="0" baseline="0" dirty="0">
                        <a:ln>
                          <a:noFill/>
                        </a:ln>
                        <a:solidFill>
                          <a:srgbClr val="00B050"/>
                        </a:solidFill>
                        <a:uFillTx/>
                        <a:latin typeface="+mn-lt"/>
                        <a:ea typeface="+mn-ea"/>
                        <a:cs typeface="+mn-cs"/>
                        <a:sym typeface="Helvetica Neue"/>
                      </a:endParaRPr>
                    </a:p>
                  </a:txBody>
                  <a:tcPr/>
                </a:tc>
                <a:extLst>
                  <a:ext uri="{0D108BD9-81ED-4DB2-BD59-A6C34878D82A}">
                    <a16:rowId xmlns:a16="http://schemas.microsoft.com/office/drawing/2014/main" val="3164758614"/>
                  </a:ext>
                </a:extLst>
              </a:tr>
              <a:tr h="506025">
                <a:tc>
                  <a:txBody>
                    <a:bodyPr/>
                    <a:lstStyle/>
                    <a:p>
                      <a:pPr algn="ctr"/>
                      <a:r>
                        <a:rPr lang="en-AU" sz="1800" dirty="0" smtClean="0">
                          <a:solidFill>
                            <a:srgbClr val="00B050"/>
                          </a:solidFill>
                        </a:rPr>
                        <a:t>56</a:t>
                      </a:r>
                      <a:endParaRPr lang="en-AU" sz="1800" dirty="0">
                        <a:solidFill>
                          <a:srgbClr val="00B050"/>
                        </a:solidFill>
                      </a:endParaRPr>
                    </a:p>
                  </a:txBody>
                  <a:tcPr/>
                </a:tc>
                <a:tc>
                  <a:txBody>
                    <a:bodyPr/>
                    <a:lstStyle/>
                    <a:p>
                      <a:pPr algn="ctr"/>
                      <a:r>
                        <a:rPr lang="en-AU" sz="1800" dirty="0" smtClean="0">
                          <a:solidFill>
                            <a:srgbClr val="00B050"/>
                          </a:solidFill>
                        </a:rPr>
                        <a:t>54</a:t>
                      </a:r>
                      <a:endParaRPr lang="en-AU" sz="1800" dirty="0">
                        <a:solidFill>
                          <a:srgbClr val="00B050"/>
                        </a:solidFill>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Y</a:t>
                      </a:r>
                      <a:endParaRPr lang="en-AU" sz="1800" b="1" i="0" u="none" strike="noStrike" cap="none" spc="0" baseline="0" dirty="0">
                        <a:ln>
                          <a:noFill/>
                        </a:ln>
                        <a:solidFill>
                          <a:srgbClr val="00B050"/>
                        </a:solidFill>
                        <a:uFillTx/>
                        <a:latin typeface="+mn-lt"/>
                        <a:ea typeface="+mn-ea"/>
                        <a:cs typeface="+mn-cs"/>
                        <a:sym typeface="Helvetica Neue"/>
                      </a:endParaRPr>
                    </a:p>
                  </a:txBody>
                  <a:tcPr/>
                </a:tc>
                <a:tc>
                  <a:txBody>
                    <a:bodyPr/>
                    <a:lstStyle/>
                    <a:p>
                      <a:pPr algn="ctr"/>
                      <a:r>
                        <a:rPr lang="en-AU" sz="1800" b="1" i="0" u="none" strike="noStrike" cap="none" spc="0" baseline="0" dirty="0" smtClean="0">
                          <a:ln>
                            <a:noFill/>
                          </a:ln>
                          <a:solidFill>
                            <a:srgbClr val="FF0000"/>
                          </a:solidFill>
                          <a:uFillTx/>
                          <a:latin typeface="+mn-lt"/>
                          <a:ea typeface="+mn-ea"/>
                          <a:cs typeface="+mn-cs"/>
                          <a:sym typeface="Helvetica Neue"/>
                        </a:rPr>
                        <a:t>N</a:t>
                      </a:r>
                      <a:endParaRPr lang="en-AU" sz="1800" b="1" i="0" u="none" strike="noStrike" cap="none" spc="0" baseline="0" dirty="0">
                        <a:ln>
                          <a:noFill/>
                        </a:ln>
                        <a:solidFill>
                          <a:srgbClr val="FF0000"/>
                        </a:solidFill>
                        <a:uFillTx/>
                        <a:latin typeface="+mn-lt"/>
                        <a:ea typeface="+mn-ea"/>
                        <a:cs typeface="+mn-cs"/>
                        <a:sym typeface="Helvetica Neue"/>
                      </a:endParaRPr>
                    </a:p>
                  </a:txBody>
                  <a:tcPr/>
                </a:tc>
                <a:extLst>
                  <a:ext uri="{0D108BD9-81ED-4DB2-BD59-A6C34878D82A}">
                    <a16:rowId xmlns:a16="http://schemas.microsoft.com/office/drawing/2014/main" val="2592890435"/>
                  </a:ext>
                </a:extLst>
              </a:tr>
              <a:tr h="506025">
                <a:tc>
                  <a:txBody>
                    <a:bodyPr/>
                    <a:lstStyle/>
                    <a:p>
                      <a:pPr algn="ctr"/>
                      <a:r>
                        <a:rPr lang="en-AU" sz="1800" dirty="0" smtClean="0">
                          <a:solidFill>
                            <a:srgbClr val="00B050"/>
                          </a:solidFill>
                        </a:rPr>
                        <a:t>58</a:t>
                      </a:r>
                      <a:endParaRPr lang="en-AU" sz="1800" dirty="0">
                        <a:solidFill>
                          <a:srgbClr val="00B050"/>
                        </a:solidFill>
                      </a:endParaRPr>
                    </a:p>
                  </a:txBody>
                  <a:tcPr/>
                </a:tc>
                <a:tc>
                  <a:txBody>
                    <a:bodyPr/>
                    <a:lstStyle/>
                    <a:p>
                      <a:pPr algn="ctr"/>
                      <a:r>
                        <a:rPr lang="en-AU" sz="1800" dirty="0" smtClean="0">
                          <a:solidFill>
                            <a:srgbClr val="00B050"/>
                          </a:solidFill>
                        </a:rPr>
                        <a:t>91</a:t>
                      </a:r>
                      <a:endParaRPr lang="en-AU" sz="1800" dirty="0">
                        <a:solidFill>
                          <a:srgbClr val="00B050"/>
                        </a:solidFill>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Y</a:t>
                      </a:r>
                      <a:endParaRPr lang="en-AU" sz="1800" b="1" i="0" u="none" strike="noStrike" cap="none" spc="0" baseline="0" dirty="0">
                        <a:ln>
                          <a:noFill/>
                        </a:ln>
                        <a:solidFill>
                          <a:srgbClr val="00B050"/>
                        </a:solidFill>
                        <a:uFillTx/>
                        <a:latin typeface="+mn-lt"/>
                        <a:ea typeface="+mn-ea"/>
                        <a:cs typeface="+mn-cs"/>
                        <a:sym typeface="Helvetica Neue"/>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Y</a:t>
                      </a:r>
                      <a:endParaRPr lang="en-AU" sz="1800" b="1" i="0" u="none" strike="noStrike" cap="none" spc="0" baseline="0" dirty="0">
                        <a:ln>
                          <a:noFill/>
                        </a:ln>
                        <a:solidFill>
                          <a:srgbClr val="00B050"/>
                        </a:solidFill>
                        <a:uFillTx/>
                        <a:latin typeface="+mn-lt"/>
                        <a:ea typeface="+mn-ea"/>
                        <a:cs typeface="+mn-cs"/>
                        <a:sym typeface="Helvetica Neue"/>
                      </a:endParaRPr>
                    </a:p>
                  </a:txBody>
                  <a:tcPr/>
                </a:tc>
                <a:extLst>
                  <a:ext uri="{0D108BD9-81ED-4DB2-BD59-A6C34878D82A}">
                    <a16:rowId xmlns:a16="http://schemas.microsoft.com/office/drawing/2014/main" val="2238631200"/>
                  </a:ext>
                </a:extLst>
              </a:tr>
              <a:tr h="506025">
                <a:tc>
                  <a:txBody>
                    <a:bodyPr/>
                    <a:lstStyle/>
                    <a:p>
                      <a:pPr algn="ctr"/>
                      <a:r>
                        <a:rPr lang="en-AU" sz="1800" dirty="0" smtClean="0">
                          <a:solidFill>
                            <a:srgbClr val="00B050"/>
                          </a:solidFill>
                        </a:rPr>
                        <a:t>92</a:t>
                      </a:r>
                      <a:endParaRPr lang="en-AU" sz="1800" dirty="0">
                        <a:solidFill>
                          <a:srgbClr val="00B050"/>
                        </a:solidFill>
                      </a:endParaRPr>
                    </a:p>
                  </a:txBody>
                  <a:tcPr/>
                </a:tc>
                <a:tc>
                  <a:txBody>
                    <a:bodyPr/>
                    <a:lstStyle/>
                    <a:p>
                      <a:pPr algn="ctr"/>
                      <a:r>
                        <a:rPr lang="en-AU" sz="1800" dirty="0" smtClean="0">
                          <a:solidFill>
                            <a:srgbClr val="00B050"/>
                          </a:solidFill>
                        </a:rPr>
                        <a:t>81</a:t>
                      </a:r>
                      <a:endParaRPr lang="en-AU" sz="1800" dirty="0">
                        <a:solidFill>
                          <a:srgbClr val="00B050"/>
                        </a:solidFill>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Y</a:t>
                      </a:r>
                      <a:endParaRPr lang="en-AU" sz="1800" b="1" i="0" u="none" strike="noStrike" cap="none" spc="0" baseline="0" dirty="0">
                        <a:ln>
                          <a:noFill/>
                        </a:ln>
                        <a:solidFill>
                          <a:srgbClr val="00B050"/>
                        </a:solidFill>
                        <a:uFillTx/>
                        <a:latin typeface="+mn-lt"/>
                        <a:ea typeface="+mn-ea"/>
                        <a:cs typeface="+mn-cs"/>
                        <a:sym typeface="Helvetica Neue"/>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Y</a:t>
                      </a:r>
                      <a:endParaRPr lang="en-AU" sz="1800" b="1" i="0" u="none" strike="noStrike" cap="none" spc="0" baseline="0" dirty="0">
                        <a:ln>
                          <a:noFill/>
                        </a:ln>
                        <a:solidFill>
                          <a:srgbClr val="00B050"/>
                        </a:solidFill>
                        <a:uFillTx/>
                        <a:latin typeface="+mn-lt"/>
                        <a:ea typeface="+mn-ea"/>
                        <a:cs typeface="+mn-cs"/>
                        <a:sym typeface="Helvetica Neue"/>
                      </a:endParaRPr>
                    </a:p>
                  </a:txBody>
                  <a:tcPr/>
                </a:tc>
                <a:extLst>
                  <a:ext uri="{0D108BD9-81ED-4DB2-BD59-A6C34878D82A}">
                    <a16:rowId xmlns:a16="http://schemas.microsoft.com/office/drawing/2014/main" val="2191333437"/>
                  </a:ext>
                </a:extLst>
              </a:tr>
              <a:tr h="506025">
                <a:tc>
                  <a:txBody>
                    <a:bodyPr/>
                    <a:lstStyle/>
                    <a:p>
                      <a:pPr algn="ctr"/>
                      <a:r>
                        <a:rPr lang="en-AU" sz="1800" dirty="0" smtClean="0">
                          <a:solidFill>
                            <a:srgbClr val="00B050"/>
                          </a:solidFill>
                        </a:rPr>
                        <a:t>43</a:t>
                      </a:r>
                      <a:endParaRPr lang="en-AU" sz="1800" dirty="0">
                        <a:solidFill>
                          <a:srgbClr val="00B050"/>
                        </a:solidFill>
                      </a:endParaRPr>
                    </a:p>
                  </a:txBody>
                  <a:tcPr/>
                </a:tc>
                <a:tc>
                  <a:txBody>
                    <a:bodyPr/>
                    <a:lstStyle/>
                    <a:p>
                      <a:pPr algn="ctr"/>
                      <a:r>
                        <a:rPr lang="en-AU" sz="1800" dirty="0" smtClean="0">
                          <a:solidFill>
                            <a:srgbClr val="00B050"/>
                          </a:solidFill>
                        </a:rPr>
                        <a:t>86</a:t>
                      </a:r>
                      <a:endParaRPr lang="en-AU" sz="1800" dirty="0">
                        <a:solidFill>
                          <a:srgbClr val="00B050"/>
                        </a:solidFill>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N</a:t>
                      </a:r>
                      <a:endParaRPr lang="en-AU" sz="1800" b="1" i="0" u="none" strike="noStrike" cap="none" spc="0" baseline="0" dirty="0">
                        <a:ln>
                          <a:noFill/>
                        </a:ln>
                        <a:solidFill>
                          <a:srgbClr val="00B050"/>
                        </a:solidFill>
                        <a:uFillTx/>
                        <a:latin typeface="+mn-lt"/>
                        <a:ea typeface="+mn-ea"/>
                        <a:cs typeface="+mn-cs"/>
                        <a:sym typeface="Helvetica Neue"/>
                      </a:endParaRPr>
                    </a:p>
                  </a:txBody>
                  <a:tcPr/>
                </a:tc>
                <a:tc>
                  <a:txBody>
                    <a:bodyPr/>
                    <a:lstStyle/>
                    <a:p>
                      <a:pPr algn="ctr"/>
                      <a:r>
                        <a:rPr lang="en-AU" sz="1800" b="1" i="0" u="none" strike="noStrike" cap="none" spc="0" baseline="0" dirty="0" smtClean="0">
                          <a:ln>
                            <a:noFill/>
                          </a:ln>
                          <a:solidFill>
                            <a:srgbClr val="FF0000"/>
                          </a:solidFill>
                          <a:uFillTx/>
                          <a:latin typeface="+mn-lt"/>
                          <a:ea typeface="+mn-ea"/>
                          <a:cs typeface="+mn-cs"/>
                          <a:sym typeface="Helvetica Neue"/>
                        </a:rPr>
                        <a:t>Y</a:t>
                      </a:r>
                      <a:endParaRPr lang="en-AU" sz="1800" b="1" i="0" u="none" strike="noStrike" cap="none" spc="0" baseline="0" dirty="0">
                        <a:ln>
                          <a:noFill/>
                        </a:ln>
                        <a:solidFill>
                          <a:srgbClr val="FF0000"/>
                        </a:solidFill>
                        <a:uFillTx/>
                        <a:latin typeface="+mn-lt"/>
                        <a:ea typeface="+mn-ea"/>
                        <a:cs typeface="+mn-cs"/>
                        <a:sym typeface="Helvetica Neue"/>
                      </a:endParaRPr>
                    </a:p>
                  </a:txBody>
                  <a:tcPr/>
                </a:tc>
                <a:extLst>
                  <a:ext uri="{0D108BD9-81ED-4DB2-BD59-A6C34878D82A}">
                    <a16:rowId xmlns:a16="http://schemas.microsoft.com/office/drawing/2014/main" val="376940735"/>
                  </a:ext>
                </a:extLst>
              </a:tr>
              <a:tr h="374406">
                <a:tc>
                  <a:txBody>
                    <a:bodyPr/>
                    <a:lstStyle/>
                    <a:p>
                      <a:pPr algn="ctr"/>
                      <a:r>
                        <a:rPr lang="en-AU" sz="1800" dirty="0" smtClean="0">
                          <a:solidFill>
                            <a:srgbClr val="00B050"/>
                          </a:solidFill>
                        </a:rPr>
                        <a:t>81</a:t>
                      </a:r>
                      <a:endParaRPr lang="en-AU" sz="1800" dirty="0">
                        <a:solidFill>
                          <a:srgbClr val="00B050"/>
                        </a:solidFill>
                      </a:endParaRPr>
                    </a:p>
                  </a:txBody>
                  <a:tcPr/>
                </a:tc>
                <a:tc>
                  <a:txBody>
                    <a:bodyPr/>
                    <a:lstStyle/>
                    <a:p>
                      <a:pPr algn="ctr"/>
                      <a:r>
                        <a:rPr lang="en-AU" sz="1800" dirty="0" smtClean="0">
                          <a:solidFill>
                            <a:srgbClr val="00B050"/>
                          </a:solidFill>
                        </a:rPr>
                        <a:t>91</a:t>
                      </a:r>
                      <a:endParaRPr lang="en-AU" sz="1800" dirty="0">
                        <a:solidFill>
                          <a:srgbClr val="00B050"/>
                        </a:solidFill>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Y</a:t>
                      </a:r>
                      <a:endParaRPr lang="en-AU" sz="1800" b="1" i="0" u="none" strike="noStrike" cap="none" spc="0" baseline="0" dirty="0">
                        <a:ln>
                          <a:noFill/>
                        </a:ln>
                        <a:solidFill>
                          <a:srgbClr val="00B050"/>
                        </a:solidFill>
                        <a:uFillTx/>
                        <a:latin typeface="+mn-lt"/>
                        <a:ea typeface="+mn-ea"/>
                        <a:cs typeface="+mn-cs"/>
                        <a:sym typeface="Helvetica Neue"/>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Y</a:t>
                      </a:r>
                      <a:endParaRPr lang="en-AU" sz="1800" b="1" i="0" u="none" strike="noStrike" cap="none" spc="0" baseline="0" dirty="0">
                        <a:ln>
                          <a:noFill/>
                        </a:ln>
                        <a:solidFill>
                          <a:srgbClr val="00B050"/>
                        </a:solidFill>
                        <a:uFillTx/>
                        <a:latin typeface="+mn-lt"/>
                        <a:ea typeface="+mn-ea"/>
                        <a:cs typeface="+mn-cs"/>
                        <a:sym typeface="Helvetica Neue"/>
                      </a:endParaRPr>
                    </a:p>
                  </a:txBody>
                  <a:tcPr/>
                </a:tc>
                <a:extLst>
                  <a:ext uri="{0D108BD9-81ED-4DB2-BD59-A6C34878D82A}">
                    <a16:rowId xmlns:a16="http://schemas.microsoft.com/office/drawing/2014/main" val="3355493509"/>
                  </a:ext>
                </a:extLst>
              </a:tr>
              <a:tr h="506025">
                <a:tc>
                  <a:txBody>
                    <a:bodyPr/>
                    <a:lstStyle/>
                    <a:p>
                      <a:pPr algn="ctr"/>
                      <a:r>
                        <a:rPr lang="en-AU" sz="1800" dirty="0" smtClean="0">
                          <a:solidFill>
                            <a:srgbClr val="00B050"/>
                          </a:solidFill>
                        </a:rPr>
                        <a:t>46</a:t>
                      </a:r>
                      <a:endParaRPr lang="en-AU" sz="1800" dirty="0">
                        <a:solidFill>
                          <a:srgbClr val="00B050"/>
                        </a:solidFill>
                      </a:endParaRPr>
                    </a:p>
                  </a:txBody>
                  <a:tcPr/>
                </a:tc>
                <a:tc>
                  <a:txBody>
                    <a:bodyPr/>
                    <a:lstStyle/>
                    <a:p>
                      <a:pPr algn="ctr"/>
                      <a:r>
                        <a:rPr lang="en-AU" sz="1800" dirty="0" smtClean="0">
                          <a:solidFill>
                            <a:srgbClr val="00B050"/>
                          </a:solidFill>
                        </a:rPr>
                        <a:t>35</a:t>
                      </a:r>
                      <a:endParaRPr lang="en-AU" sz="1800" dirty="0">
                        <a:solidFill>
                          <a:srgbClr val="00B050"/>
                        </a:solidFill>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N</a:t>
                      </a:r>
                      <a:endParaRPr lang="en-AU" sz="1800" b="1" i="0" u="none" strike="noStrike" cap="none" spc="0" baseline="0" dirty="0">
                        <a:ln>
                          <a:noFill/>
                        </a:ln>
                        <a:solidFill>
                          <a:srgbClr val="00B050"/>
                        </a:solidFill>
                        <a:uFillTx/>
                        <a:latin typeface="+mn-lt"/>
                        <a:ea typeface="+mn-ea"/>
                        <a:cs typeface="+mn-cs"/>
                        <a:sym typeface="Helvetica Neue"/>
                      </a:endParaRPr>
                    </a:p>
                  </a:txBody>
                  <a:tcPr/>
                </a:tc>
                <a:tc>
                  <a:txBody>
                    <a:bodyPr/>
                    <a:lstStyle/>
                    <a:p>
                      <a:pPr algn="ctr"/>
                      <a:r>
                        <a:rPr lang="en-AU" sz="1800" b="1" i="0" u="none" strike="noStrike" cap="none" spc="0" baseline="0" dirty="0" smtClean="0">
                          <a:ln>
                            <a:noFill/>
                          </a:ln>
                          <a:solidFill>
                            <a:srgbClr val="00B050"/>
                          </a:solidFill>
                          <a:uFillTx/>
                          <a:latin typeface="+mn-lt"/>
                          <a:ea typeface="+mn-ea"/>
                          <a:cs typeface="+mn-cs"/>
                          <a:sym typeface="Helvetica Neue"/>
                        </a:rPr>
                        <a:t>N</a:t>
                      </a:r>
                      <a:endParaRPr lang="en-AU" sz="1800" b="1" i="0" u="none" strike="noStrike" cap="none" spc="0" baseline="0" dirty="0">
                        <a:ln>
                          <a:noFill/>
                        </a:ln>
                        <a:solidFill>
                          <a:srgbClr val="00B050"/>
                        </a:solidFill>
                        <a:uFillTx/>
                        <a:latin typeface="+mn-lt"/>
                        <a:ea typeface="+mn-ea"/>
                        <a:cs typeface="+mn-cs"/>
                        <a:sym typeface="Helvetica Neue"/>
                      </a:endParaRPr>
                    </a:p>
                  </a:txBody>
                  <a:tcPr/>
                </a:tc>
                <a:extLst>
                  <a:ext uri="{0D108BD9-81ED-4DB2-BD59-A6C34878D82A}">
                    <a16:rowId xmlns:a16="http://schemas.microsoft.com/office/drawing/2014/main" val="2367739707"/>
                  </a:ext>
                </a:extLst>
              </a:tr>
            </a:tbl>
          </a:graphicData>
        </a:graphic>
      </p:graphicFrame>
    </p:spTree>
    <p:extLst>
      <p:ext uri="{BB962C8B-B14F-4D97-AF65-F5344CB8AC3E}">
        <p14:creationId xmlns:p14="http://schemas.microsoft.com/office/powerpoint/2010/main" val="2822545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Marketing and Machine Learning"/>
          <p:cNvSpPr txBox="1">
            <a:spLocks noGrp="1"/>
          </p:cNvSpPr>
          <p:nvPr>
            <p:ph type="title"/>
          </p:nvPr>
        </p:nvSpPr>
        <p:spPr>
          <a:prstGeom prst="rect">
            <a:avLst/>
          </a:prstGeom>
        </p:spPr>
        <p:txBody>
          <a:bodyPr/>
          <a:lstStyle/>
          <a:p>
            <a:r>
              <a:rPr lang="en-AU" dirty="0">
                <a:solidFill>
                  <a:srgbClr val="FF0000"/>
                </a:solidFill>
              </a:rPr>
              <a:t>[</a:t>
            </a:r>
            <a:r>
              <a:rPr lang="en-AU" u="sng" dirty="0">
                <a:solidFill>
                  <a:srgbClr val="FF0000"/>
                </a:solidFill>
              </a:rPr>
              <a:t>Retailer</a:t>
            </a:r>
            <a:r>
              <a:rPr lang="en-AU" dirty="0">
                <a:solidFill>
                  <a:srgbClr val="FF0000"/>
                </a:solidFill>
              </a:rPr>
              <a:t>]</a:t>
            </a:r>
            <a:endParaRPr u="sng" dirty="0">
              <a:solidFill>
                <a:srgbClr val="FF0000"/>
              </a:solidFill>
            </a:endParaRPr>
          </a:p>
        </p:txBody>
      </p:sp>
      <p:sp>
        <p:nvSpPr>
          <p:cNvPr id="2" name="Text Placeholder 1"/>
          <p:cNvSpPr>
            <a:spLocks noGrp="1"/>
          </p:cNvSpPr>
          <p:nvPr>
            <p:ph type="body" idx="1"/>
          </p:nvPr>
        </p:nvSpPr>
        <p:spPr>
          <a:xfrm>
            <a:off x="787400" y="2768600"/>
            <a:ext cx="6042222" cy="712426"/>
          </a:xfrm>
        </p:spPr>
        <p:txBody>
          <a:bodyPr>
            <a:normAutofit fontScale="77500" lnSpcReduction="20000"/>
          </a:bodyPr>
          <a:lstStyle/>
          <a:p>
            <a:pPr>
              <a:buFont typeface="Arial" panose="020B0604020202020204" pitchFamily="34" charset="0"/>
              <a:buChar char="•"/>
            </a:pPr>
            <a:r>
              <a:rPr lang="en-AU" sz="3200" dirty="0" smtClean="0"/>
              <a:t>A retailer may also use a customer tracking tool, such as </a:t>
            </a:r>
            <a:r>
              <a:rPr lang="en-AU" sz="3200" dirty="0" smtClean="0">
                <a:solidFill>
                  <a:schemeClr val="accent1"/>
                </a:solidFill>
              </a:rPr>
              <a:t>Google Analytics</a:t>
            </a:r>
            <a:r>
              <a:rPr lang="en-AU" sz="3200" dirty="0" smtClean="0">
                <a:solidFill>
                  <a:schemeClr val="tx1"/>
                </a:solidFill>
              </a:rPr>
              <a:t>:</a:t>
            </a:r>
            <a:endParaRPr lang="en-AU" sz="3200" dirty="0">
              <a:solidFill>
                <a:schemeClr val="tx1"/>
              </a:solidFill>
            </a:endParaRPr>
          </a:p>
        </p:txBody>
      </p:sp>
      <p:pic>
        <p:nvPicPr>
          <p:cNvPr id="7" name="Picture 6"/>
          <p:cNvPicPr>
            <a:picLocks noChangeAspect="1"/>
          </p:cNvPicPr>
          <p:nvPr/>
        </p:nvPicPr>
        <p:blipFill>
          <a:blip r:embed="rId3"/>
          <a:stretch>
            <a:fillRect/>
          </a:stretch>
        </p:blipFill>
        <p:spPr>
          <a:xfrm>
            <a:off x="7629607" y="2768600"/>
            <a:ext cx="4396329" cy="3047156"/>
          </a:xfrm>
          <a:prstGeom prst="rect">
            <a:avLst/>
          </a:prstGeom>
        </p:spPr>
      </p:pic>
      <p:sp>
        <p:nvSpPr>
          <p:cNvPr id="8" name="Rectangle 7"/>
          <p:cNvSpPr/>
          <p:nvPr/>
        </p:nvSpPr>
        <p:spPr>
          <a:xfrm>
            <a:off x="1872944" y="6351272"/>
            <a:ext cx="4414343" cy="2264081"/>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Data collected:</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Customer browse information (time and pages browsed)</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Campaign response</a:t>
            </a:r>
          </a:p>
        </p:txBody>
      </p:sp>
      <p:sp>
        <p:nvSpPr>
          <p:cNvPr id="9" name="Rectangle 8"/>
          <p:cNvSpPr/>
          <p:nvPr/>
        </p:nvSpPr>
        <p:spPr>
          <a:xfrm>
            <a:off x="7423458" y="6351272"/>
            <a:ext cx="4886258" cy="3047244"/>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ML can help to:</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Recommendation system</a:t>
            </a:r>
            <a:endParaRPr lang="en-AU" sz="2400" kern="1200" dirty="0">
              <a:solidFill>
                <a:schemeClr val="tx2"/>
              </a:solidFill>
              <a:effectLst/>
            </a:endParaRP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Personalised email/campaign</a:t>
            </a:r>
            <a:endParaRPr lang="en-AU" sz="2400" kern="1200" dirty="0">
              <a:solidFill>
                <a:schemeClr val="tx2"/>
              </a:solidFill>
              <a:effectLst/>
            </a:endParaRP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Product correlations</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Fine tuned recommendation system</a:t>
            </a:r>
            <a:endParaRPr lang="en-AU" sz="2400" kern="1200" dirty="0">
              <a:solidFill>
                <a:schemeClr val="tx2"/>
              </a:solidFill>
              <a:effectLst/>
            </a:endParaRPr>
          </a:p>
        </p:txBody>
      </p:sp>
    </p:spTree>
    <p:extLst>
      <p:ext uri="{BB962C8B-B14F-4D97-AF65-F5344CB8AC3E}">
        <p14:creationId xmlns:p14="http://schemas.microsoft.com/office/powerpoint/2010/main" val="1439563355"/>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Classification accuracy: skewed </a:t>
            </a:r>
            <a:r>
              <a:rPr lang="en-AU" dirty="0" smtClean="0"/>
              <a:t>data</a:t>
            </a:r>
            <a:endParaRPr lang="en-AU" dirty="0"/>
          </a:p>
        </p:txBody>
      </p:sp>
      <p:sp>
        <p:nvSpPr>
          <p:cNvPr id="3" name="Content Placeholder 2"/>
          <p:cNvSpPr>
            <a:spLocks noGrp="1"/>
          </p:cNvSpPr>
          <p:nvPr>
            <p:ph idx="1"/>
          </p:nvPr>
        </p:nvSpPr>
        <p:spPr/>
        <p:txBody>
          <a:bodyPr/>
          <a:lstStyle/>
          <a:p>
            <a:r>
              <a:rPr lang="en-AU" dirty="0"/>
              <a:t>What happens when the data set is </a:t>
            </a:r>
            <a:r>
              <a:rPr lang="en-AU" dirty="0" smtClean="0"/>
              <a:t>skewed, i.e., there </a:t>
            </a:r>
            <a:r>
              <a:rPr lang="en-AU" dirty="0"/>
              <a:t>is a </a:t>
            </a:r>
            <a:r>
              <a:rPr lang="en-AU" dirty="0">
                <a:solidFill>
                  <a:srgbClr val="FF0000"/>
                </a:solidFill>
              </a:rPr>
              <a:t>class imbalance</a:t>
            </a:r>
            <a:r>
              <a:rPr lang="en-AU" dirty="0"/>
              <a:t>?</a:t>
            </a:r>
          </a:p>
          <a:p>
            <a:r>
              <a:rPr lang="en-AU" dirty="0" smtClean="0"/>
              <a:t>For example, a retailer website plans to roll out an expensive  campaign for any shopper whom may spend more than $2,000 in the next season. To do this, it requires the ML expert to develop a model to predict which shopper is in this category.</a:t>
            </a:r>
          </a:p>
          <a:p>
            <a:r>
              <a:rPr lang="en-AU" dirty="0" smtClean="0"/>
              <a:t>From historical dataset, it is known that there is only 0.1% of all shoppers fall into this category. </a:t>
            </a:r>
          </a:p>
          <a:p>
            <a:r>
              <a:rPr lang="en-AU" dirty="0" smtClean="0">
                <a:solidFill>
                  <a:schemeClr val="accent1"/>
                </a:solidFill>
              </a:rPr>
              <a:t>What if </a:t>
            </a:r>
            <a:r>
              <a:rPr lang="en-AU" b="1" dirty="0" smtClean="0">
                <a:solidFill>
                  <a:schemeClr val="accent1"/>
                </a:solidFill>
              </a:rPr>
              <a:t>classification accuracy </a:t>
            </a:r>
            <a:r>
              <a:rPr lang="en-AU" dirty="0" smtClean="0">
                <a:solidFill>
                  <a:schemeClr val="accent1"/>
                </a:solidFill>
              </a:rPr>
              <a:t>is used under this setting?</a:t>
            </a:r>
          </a:p>
        </p:txBody>
      </p:sp>
    </p:spTree>
    <p:extLst>
      <p:ext uri="{BB962C8B-B14F-4D97-AF65-F5344CB8AC3E}">
        <p14:creationId xmlns:p14="http://schemas.microsoft.com/office/powerpoint/2010/main" val="3519626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TP, TN, FP, FN</a:t>
            </a:r>
            <a:endParaRPr lang="en-AU" dirty="0"/>
          </a:p>
        </p:txBody>
      </p:sp>
      <p:sp>
        <p:nvSpPr>
          <p:cNvPr id="3" name="Content Placeholder 2"/>
          <p:cNvSpPr>
            <a:spLocks noGrp="1"/>
          </p:cNvSpPr>
          <p:nvPr>
            <p:ph idx="1"/>
          </p:nvPr>
        </p:nvSpPr>
        <p:spPr/>
        <p:txBody>
          <a:bodyPr/>
          <a:lstStyle/>
          <a:p>
            <a:r>
              <a:rPr lang="en-AU" b="1" dirty="0"/>
              <a:t>TP (True positive): </a:t>
            </a:r>
            <a:r>
              <a:rPr lang="en-AU" dirty="0"/>
              <a:t>Classifier shows it is positive, it is really </a:t>
            </a:r>
            <a:r>
              <a:rPr lang="en-AU" dirty="0" smtClean="0"/>
              <a:t>positive</a:t>
            </a:r>
          </a:p>
          <a:p>
            <a:r>
              <a:rPr lang="en-AU" b="1" dirty="0"/>
              <a:t>TN (True negative):</a:t>
            </a:r>
            <a:r>
              <a:rPr lang="en-AU" dirty="0"/>
              <a:t> Classifier shows it is negative, it is really </a:t>
            </a:r>
            <a:r>
              <a:rPr lang="en-AU" dirty="0" smtClean="0"/>
              <a:t>negative</a:t>
            </a:r>
          </a:p>
          <a:p>
            <a:r>
              <a:rPr lang="en-AU" b="1" dirty="0"/>
              <a:t>FP (False positive):</a:t>
            </a:r>
            <a:r>
              <a:rPr lang="en-AU" dirty="0"/>
              <a:t> Classifier shows it is positive, it is really </a:t>
            </a:r>
            <a:r>
              <a:rPr lang="en-AU" dirty="0" smtClean="0"/>
              <a:t>negative</a:t>
            </a:r>
          </a:p>
          <a:p>
            <a:r>
              <a:rPr lang="en-AU" b="1" dirty="0"/>
              <a:t>FN (False negative):</a:t>
            </a:r>
            <a:r>
              <a:rPr lang="en-AU" dirty="0"/>
              <a:t> Classifier shows it is negative, it is really positive</a:t>
            </a:r>
            <a:endParaRPr lang="en-AU" dirty="0" smtClean="0"/>
          </a:p>
          <a:p>
            <a:endParaRPr lang="en-AU" dirty="0" smtClean="0"/>
          </a:p>
          <a:p>
            <a:endParaRPr lang="en-AU" dirty="0"/>
          </a:p>
        </p:txBody>
      </p:sp>
    </p:spTree>
    <p:extLst>
      <p:ext uri="{BB962C8B-B14F-4D97-AF65-F5344CB8AC3E}">
        <p14:creationId xmlns:p14="http://schemas.microsoft.com/office/powerpoint/2010/main" val="2427597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Precision, Recall and F1 score</a:t>
            </a:r>
            <a:endParaRPr lang="en-AU" dirty="0"/>
          </a:p>
        </p:txBody>
      </p:sp>
      <p:sp>
        <p:nvSpPr>
          <p:cNvPr id="3" name="Content Placeholder 2"/>
          <p:cNvSpPr>
            <a:spLocks noGrp="1"/>
          </p:cNvSpPr>
          <p:nvPr>
            <p:ph idx="1"/>
          </p:nvPr>
        </p:nvSpPr>
        <p:spPr/>
        <p:txBody>
          <a:bodyPr/>
          <a:lstStyle/>
          <a:p>
            <a:r>
              <a:rPr lang="en-AU" dirty="0"/>
              <a:t>Precision or positive predicted value: </a:t>
            </a:r>
            <a:endParaRPr lang="en-AU" dirty="0" smtClean="0"/>
          </a:p>
          <a:p>
            <a:endParaRPr lang="en-AU" dirty="0"/>
          </a:p>
          <a:p>
            <a:endParaRPr lang="en-AU" dirty="0"/>
          </a:p>
          <a:p>
            <a:r>
              <a:rPr lang="en-AU" dirty="0"/>
              <a:t>Recall or sensitivity:</a:t>
            </a:r>
          </a:p>
        </p:txBody>
      </p:sp>
      <p:pic>
        <p:nvPicPr>
          <p:cNvPr id="4" name="MathTypeEquation.pdf" descr="MathTypeEquation.pdf"/>
          <p:cNvPicPr>
            <a:picLocks noChangeAspect="1"/>
          </p:cNvPicPr>
          <p:nvPr/>
        </p:nvPicPr>
        <p:blipFill>
          <a:blip r:embed="rId2">
            <a:extLst/>
          </a:blip>
          <a:stretch>
            <a:fillRect/>
          </a:stretch>
        </p:blipFill>
        <p:spPr>
          <a:xfrm>
            <a:off x="6445250" y="4794250"/>
            <a:ext cx="114300" cy="165100"/>
          </a:xfrm>
          <a:prstGeom prst="rect">
            <a:avLst/>
          </a:prstGeom>
          <a:ln w="12700">
            <a:miter lim="400000"/>
          </a:ln>
        </p:spPr>
      </p:pic>
      <mc:AlternateContent xmlns:mc="http://schemas.openxmlformats.org/markup-compatibility/2006">
        <mc:Choice xmlns:a14="http://schemas.microsoft.com/office/drawing/2010/main" Requires="a14">
          <p:sp>
            <p:nvSpPr>
              <p:cNvPr id="5" name="TextBox 4"/>
              <p:cNvSpPr txBox="1"/>
              <p:nvPr/>
            </p:nvSpPr>
            <p:spPr>
              <a:xfrm>
                <a:off x="8094947" y="3088640"/>
                <a:ext cx="2118785" cy="12207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AU" sz="420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ctrlPr>
                        </m:fPr>
                        <m:num>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𝑇𝑃</m:t>
                          </m:r>
                        </m:num>
                        <m:den>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𝑇𝑃</m:t>
                          </m:r>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m:t>
                          </m:r>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𝐹𝑃</m:t>
                          </m:r>
                        </m:den>
                      </m:f>
                    </m:oMath>
                  </m:oMathPara>
                </a14:m>
                <a:endParaRPr kumimoji="0" lang="en-AU" sz="4200" i="1" u="none" strike="noStrike" cap="none" spc="0" normalizeH="0" baseline="0" dirty="0">
                  <a:ln>
                    <a:noFill/>
                  </a:ln>
                  <a:solidFill>
                    <a:srgbClr val="FFFFFF"/>
                  </a:solidFill>
                  <a:effectLst>
                    <a:outerShdw blurRad="50800" dist="38100" dir="5400000" rotWithShape="0">
                      <a:srgbClr val="000000"/>
                    </a:outerShdw>
                  </a:effectLst>
                  <a:uFillTx/>
                  <a:ea typeface="+mn-ea"/>
                  <a:cs typeface="+mn-cs"/>
                  <a:sym typeface="Helvetica Neue Light"/>
                </a:endParaRPr>
              </a:p>
            </p:txBody>
          </p:sp>
        </mc:Choice>
        <mc:Fallback>
          <p:sp>
            <p:nvSpPr>
              <p:cNvPr id="5" name="TextBox 4"/>
              <p:cNvSpPr txBox="1">
                <a:spLocks noRot="1" noChangeAspect="1" noMove="1" noResize="1" noEditPoints="1" noAdjustHandles="1" noChangeArrowheads="1" noChangeShapeType="1" noTextEdit="1"/>
              </p:cNvSpPr>
              <p:nvPr/>
            </p:nvSpPr>
            <p:spPr>
              <a:xfrm>
                <a:off x="8094947" y="3088640"/>
                <a:ext cx="2118785" cy="1220783"/>
              </a:xfrm>
              <a:prstGeom prst="rect">
                <a:avLst/>
              </a:prstGeom>
              <a:blipFill>
                <a:blip r:embed="rId3"/>
                <a:stretch>
                  <a:fillRect/>
                </a:stretch>
              </a:blipFill>
              <a:ln w="12700" cap="flat">
                <a:noFill/>
                <a:miter lim="400000"/>
              </a:ln>
              <a:effectLst/>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5587751" y="4731393"/>
                <a:ext cx="2194127" cy="12207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f>
                        <m:fPr>
                          <m:ctrlP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ctrlPr>
                        </m:fPr>
                        <m:num>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𝑇𝑃</m:t>
                          </m:r>
                        </m:num>
                        <m:den>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𝑇𝑃</m:t>
                          </m:r>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m:t>
                          </m:r>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𝐹𝑁</m:t>
                          </m:r>
                        </m:den>
                      </m:f>
                    </m:oMath>
                  </m:oMathPara>
                </a14:m>
                <a:endParaRPr kumimoji="0" lang="en-AU" sz="4200" b="0" i="0" u="none" strike="noStrike" cap="none" spc="0" normalizeH="0" baseline="0" dirty="0">
                  <a:ln>
                    <a:noFill/>
                  </a:ln>
                  <a:solidFill>
                    <a:srgbClr val="FFFFFF"/>
                  </a:solidFill>
                  <a:effectLst>
                    <a:outerShdw blurRad="50800" dist="38100" dir="5400000" rotWithShape="0">
                      <a:srgbClr val="000000"/>
                    </a:outerShdw>
                  </a:effectLst>
                  <a:uFillTx/>
                  <a:latin typeface="+mn-lt"/>
                  <a:ea typeface="+mn-ea"/>
                  <a:cs typeface="+mn-cs"/>
                  <a:sym typeface="Helvetica Neue Light"/>
                </a:endParaRPr>
              </a:p>
            </p:txBody>
          </p:sp>
        </mc:Choice>
        <mc:Fallback>
          <p:sp>
            <p:nvSpPr>
              <p:cNvPr id="6" name="TextBox 5"/>
              <p:cNvSpPr txBox="1">
                <a:spLocks noRot="1" noChangeAspect="1" noMove="1" noResize="1" noEditPoints="1" noAdjustHandles="1" noChangeArrowheads="1" noChangeShapeType="1" noTextEdit="1"/>
              </p:cNvSpPr>
              <p:nvPr/>
            </p:nvSpPr>
            <p:spPr>
              <a:xfrm>
                <a:off x="5587751" y="4731393"/>
                <a:ext cx="2194127" cy="1220783"/>
              </a:xfrm>
              <a:prstGeom prst="rect">
                <a:avLst/>
              </a:prstGeom>
              <a:blipFill>
                <a:blip r:embed="rId4"/>
                <a:stretch>
                  <a:fillRect/>
                </a:stretch>
              </a:blipFill>
              <a:ln w="12700" cap="flat">
                <a:noFill/>
                <a:miter lim="400000"/>
              </a:ln>
              <a:effectLst/>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1435997" y="6545015"/>
                <a:ext cx="7431201" cy="13358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AU" sz="4200" b="0" i="1" u="none" strike="noStrike" cap="none" spc="0" normalizeH="0" baseline="0" smtClean="0">
                          <a:ln>
                            <a:noFill/>
                          </a:ln>
                          <a:solidFill>
                            <a:schemeClr val="tx1"/>
                          </a:solidFill>
                          <a:effectLst/>
                          <a:uFillTx/>
                          <a:latin typeface="Cambria Math" panose="02040503050406030204" pitchFamily="18" charset="0"/>
                          <a:ea typeface="+mn-ea"/>
                          <a:cs typeface="+mn-cs"/>
                          <a:sym typeface="Helvetica Neue Light"/>
                        </a:rPr>
                        <m:t>𝐹</m:t>
                      </m:r>
                      <m:r>
                        <a:rPr kumimoji="0" lang="en-AU" sz="4200" b="0" i="1" u="none" strike="noStrike" cap="none" spc="0" normalizeH="0" baseline="-25000" smtClean="0">
                          <a:ln>
                            <a:noFill/>
                          </a:ln>
                          <a:solidFill>
                            <a:schemeClr val="tx1"/>
                          </a:solidFill>
                          <a:effectLst/>
                          <a:uFillTx/>
                          <a:latin typeface="Cambria Math" panose="02040503050406030204" pitchFamily="18" charset="0"/>
                          <a:ea typeface="+mn-ea"/>
                          <a:cs typeface="+mn-cs"/>
                          <a:sym typeface="Helvetica Neue Light"/>
                        </a:rPr>
                        <m:t>1</m:t>
                      </m:r>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 2 × </m:t>
                      </m:r>
                      <m:f>
                        <m:fPr>
                          <m:ctrlP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ctrlPr>
                        </m:fPr>
                        <m:num>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𝑝𝑟𝑒𝑐𝑖𝑠𝑖𝑜𝑛</m:t>
                          </m:r>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 ×  </m:t>
                          </m:r>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𝑟𝑒𝑐𝑎𝑙𝑙</m:t>
                          </m:r>
                        </m:num>
                        <m:den>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𝑝𝑟𝑒𝑐𝑖𝑠𝑖𝑜𝑛</m:t>
                          </m:r>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m:t>
                          </m:r>
                          <m:r>
                            <a:rPr kumimoji="0" lang="en-AU" sz="4200" b="0" i="1" u="none" strike="noStrike" cap="none" spc="0" normalizeH="0" baseline="0" smtClean="0">
                              <a:ln>
                                <a:noFill/>
                              </a:ln>
                              <a:solidFill>
                                <a:schemeClr val="accent1"/>
                              </a:solidFill>
                              <a:effectLst/>
                              <a:uFillTx/>
                              <a:latin typeface="Cambria Math" panose="02040503050406030204" pitchFamily="18" charset="0"/>
                              <a:ea typeface="+mn-ea"/>
                              <a:cs typeface="+mn-cs"/>
                              <a:sym typeface="Helvetica Neue Light"/>
                            </a:rPr>
                            <m:t>𝑟𝑒𝑐𝑎𝑙𝑙</m:t>
                          </m:r>
                        </m:den>
                      </m:f>
                    </m:oMath>
                  </m:oMathPara>
                </a14:m>
                <a:endParaRPr kumimoji="0" lang="en-AU" sz="4200" b="0" i="0" u="none" strike="noStrike" cap="none" spc="0" normalizeH="0" baseline="0" dirty="0">
                  <a:ln>
                    <a:noFill/>
                  </a:ln>
                  <a:solidFill>
                    <a:srgbClr val="FFFFFF"/>
                  </a:solidFill>
                  <a:effectLst>
                    <a:outerShdw blurRad="50800" dist="38100" dir="5400000" rotWithShape="0">
                      <a:srgbClr val="000000"/>
                    </a:outerShdw>
                  </a:effectLst>
                  <a:uFillTx/>
                  <a:latin typeface="+mn-lt"/>
                  <a:ea typeface="+mn-ea"/>
                  <a:cs typeface="+mn-cs"/>
                  <a:sym typeface="Helvetica Neue Light"/>
                </a:endParaRPr>
              </a:p>
            </p:txBody>
          </p:sp>
        </mc:Choice>
        <mc:Fallback>
          <p:sp>
            <p:nvSpPr>
              <p:cNvPr id="7" name="TextBox 6"/>
              <p:cNvSpPr txBox="1">
                <a:spLocks noRot="1" noChangeAspect="1" noMove="1" noResize="1" noEditPoints="1" noAdjustHandles="1" noChangeArrowheads="1" noChangeShapeType="1" noTextEdit="1"/>
              </p:cNvSpPr>
              <p:nvPr/>
            </p:nvSpPr>
            <p:spPr>
              <a:xfrm>
                <a:off x="1435997" y="6545015"/>
                <a:ext cx="7431201" cy="1335879"/>
              </a:xfrm>
              <a:prstGeom prst="rect">
                <a:avLst/>
              </a:prstGeom>
              <a:blipFill>
                <a:blip r:embed="rId5"/>
                <a:stretch>
                  <a:fillRect/>
                </a:stretch>
              </a:blipFill>
              <a:ln w="12700" cap="flat">
                <a:noFill/>
                <a:miter lim="400000"/>
              </a:ln>
              <a:effectLst/>
            </p:spPr>
            <p:txBody>
              <a:bodyPr/>
              <a:lstStyle/>
              <a:p>
                <a:r>
                  <a:rPr lang="en-AU">
                    <a:noFill/>
                  </a:rPr>
                  <a:t> </a:t>
                </a:r>
              </a:p>
            </p:txBody>
          </p:sp>
        </mc:Fallback>
      </mc:AlternateContent>
    </p:spTree>
    <p:extLst>
      <p:ext uri="{BB962C8B-B14F-4D97-AF65-F5344CB8AC3E}">
        <p14:creationId xmlns:p14="http://schemas.microsoft.com/office/powerpoint/2010/main" val="2421419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Un-Supervised learning</a:t>
            </a:r>
            <a:endParaRPr lang="en-AU" dirty="0"/>
          </a:p>
        </p:txBody>
      </p:sp>
      <p:sp>
        <p:nvSpPr>
          <p:cNvPr id="3" name="Subtitle 2"/>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2863373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Unsupervised learning</a:t>
            </a:r>
          </a:p>
        </p:txBody>
      </p:sp>
      <p:sp>
        <p:nvSpPr>
          <p:cNvPr id="3" name="Content Placeholder 2"/>
          <p:cNvSpPr>
            <a:spLocks noGrp="1"/>
          </p:cNvSpPr>
          <p:nvPr>
            <p:ph idx="1"/>
          </p:nvPr>
        </p:nvSpPr>
        <p:spPr/>
        <p:txBody>
          <a:bodyPr/>
          <a:lstStyle/>
          <a:p>
            <a:r>
              <a:rPr lang="en-AU" dirty="0"/>
              <a:t>Not all dataset came with a labels/output</a:t>
            </a:r>
          </a:p>
          <a:p>
            <a:r>
              <a:rPr lang="en-AU" dirty="0"/>
              <a:t>For many dataset, the labels may not even necessary having a straight forward </a:t>
            </a:r>
            <a:r>
              <a:rPr lang="en-AU" dirty="0" smtClean="0"/>
              <a:t>meaning</a:t>
            </a:r>
          </a:p>
          <a:p>
            <a:pPr>
              <a:buFont typeface="Arial" panose="020B0604020202020204" pitchFamily="34" charset="0"/>
              <a:buChar char="•"/>
            </a:pPr>
            <a:r>
              <a:rPr lang="en-AU" dirty="0"/>
              <a:t>For example: in customer segmentation – what is the meaning for each customer segment?</a:t>
            </a:r>
          </a:p>
        </p:txBody>
      </p:sp>
    </p:spTree>
    <p:extLst>
      <p:ext uri="{BB962C8B-B14F-4D97-AF65-F5344CB8AC3E}">
        <p14:creationId xmlns:p14="http://schemas.microsoft.com/office/powerpoint/2010/main" val="2243907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Some models in unsupervised learning</a:t>
            </a:r>
            <a:endParaRPr lang="en-AU" dirty="0"/>
          </a:p>
        </p:txBody>
      </p:sp>
      <p:sp>
        <p:nvSpPr>
          <p:cNvPr id="3" name="Content Placeholder 2"/>
          <p:cNvSpPr>
            <a:spLocks noGrp="1"/>
          </p:cNvSpPr>
          <p:nvPr>
            <p:ph idx="1"/>
          </p:nvPr>
        </p:nvSpPr>
        <p:spPr/>
        <p:txBody>
          <a:bodyPr>
            <a:normAutofit/>
          </a:bodyPr>
          <a:lstStyle/>
          <a:p>
            <a:r>
              <a:rPr lang="en-AU" dirty="0" smtClean="0">
                <a:solidFill>
                  <a:schemeClr val="accent1"/>
                </a:solidFill>
              </a:rPr>
              <a:t>Clustering</a:t>
            </a:r>
            <a:r>
              <a:rPr lang="en-AU" dirty="0">
                <a:solidFill>
                  <a:schemeClr val="accent1"/>
                </a:solidFill>
              </a:rPr>
              <a:t> </a:t>
            </a:r>
            <a:r>
              <a:rPr lang="en-AU" dirty="0" smtClean="0">
                <a:solidFill>
                  <a:schemeClr val="accent1"/>
                </a:solidFill>
              </a:rPr>
              <a:t>k-means and mixture </a:t>
            </a:r>
            <a:r>
              <a:rPr lang="en-AU" dirty="0">
                <a:solidFill>
                  <a:schemeClr val="accent1"/>
                </a:solidFill>
              </a:rPr>
              <a:t>models</a:t>
            </a:r>
          </a:p>
          <a:p>
            <a:r>
              <a:rPr lang="en-AU" dirty="0" smtClean="0"/>
              <a:t>Latent </a:t>
            </a:r>
            <a:r>
              <a:rPr lang="en-AU" dirty="0" err="1" smtClean="0"/>
              <a:t>Dirichlet</a:t>
            </a:r>
            <a:r>
              <a:rPr lang="en-AU" dirty="0" smtClean="0"/>
              <a:t> Allocation (</a:t>
            </a:r>
            <a:r>
              <a:rPr lang="en-AU" dirty="0" smtClean="0">
                <a:solidFill>
                  <a:srgbClr val="FF0000"/>
                </a:solidFill>
              </a:rPr>
              <a:t>has been hot</a:t>
            </a:r>
            <a:r>
              <a:rPr lang="en-AU" dirty="0" smtClean="0"/>
              <a:t>)</a:t>
            </a:r>
          </a:p>
          <a:p>
            <a:r>
              <a:rPr lang="en-AU" dirty="0" err="1" smtClean="0"/>
              <a:t>Autoencoders</a:t>
            </a:r>
            <a:endParaRPr lang="en-AU" dirty="0" smtClean="0"/>
          </a:p>
          <a:p>
            <a:r>
              <a:rPr lang="en-AU" dirty="0" smtClean="0"/>
              <a:t>Generative </a:t>
            </a:r>
            <a:r>
              <a:rPr lang="en-AU" dirty="0"/>
              <a:t>Adversarial </a:t>
            </a:r>
            <a:r>
              <a:rPr lang="en-AU" dirty="0" smtClean="0"/>
              <a:t>Networks (</a:t>
            </a:r>
            <a:r>
              <a:rPr lang="en-AU" dirty="0" smtClean="0">
                <a:solidFill>
                  <a:srgbClr val="FF0000"/>
                </a:solidFill>
              </a:rPr>
              <a:t>very hot!</a:t>
            </a:r>
            <a:r>
              <a:rPr lang="en-AU" dirty="0" smtClean="0"/>
              <a:t>)</a:t>
            </a:r>
            <a:endParaRPr lang="en-AU" dirty="0"/>
          </a:p>
          <a:p>
            <a:endParaRPr lang="en-AU" dirty="0"/>
          </a:p>
        </p:txBody>
      </p:sp>
    </p:spTree>
    <p:extLst>
      <p:ext uri="{BB962C8B-B14F-4D97-AF65-F5344CB8AC3E}">
        <p14:creationId xmlns:p14="http://schemas.microsoft.com/office/powerpoint/2010/main" val="4144850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lustering"/>
          <p:cNvSpPr txBox="1">
            <a:spLocks noGrp="1"/>
          </p:cNvSpPr>
          <p:nvPr>
            <p:ph type="title"/>
          </p:nvPr>
        </p:nvSpPr>
        <p:spPr>
          <a:prstGeom prst="rect">
            <a:avLst/>
          </a:prstGeom>
        </p:spPr>
        <p:txBody>
          <a:bodyPr/>
          <a:lstStyle/>
          <a:p>
            <a:r>
              <a:rPr lang="en-AU" dirty="0" smtClean="0"/>
              <a:t>Application of </a:t>
            </a:r>
            <a:r>
              <a:rPr dirty="0" smtClean="0"/>
              <a:t>Clustering</a:t>
            </a:r>
            <a:endParaRPr dirty="0"/>
          </a:p>
        </p:txBody>
      </p:sp>
      <p:pic>
        <p:nvPicPr>
          <p:cNvPr id="4" name="Picture 3"/>
          <p:cNvPicPr>
            <a:picLocks noChangeAspect="1"/>
          </p:cNvPicPr>
          <p:nvPr/>
        </p:nvPicPr>
        <p:blipFill>
          <a:blip r:embed="rId3"/>
          <a:stretch>
            <a:fillRect/>
          </a:stretch>
        </p:blipFill>
        <p:spPr>
          <a:xfrm>
            <a:off x="8349417" y="2302159"/>
            <a:ext cx="3831166" cy="2824057"/>
          </a:xfrm>
          <a:prstGeom prst="rect">
            <a:avLst/>
          </a:prstGeom>
        </p:spPr>
      </p:pic>
      <p:sp>
        <p:nvSpPr>
          <p:cNvPr id="5" name="TextBox 4"/>
          <p:cNvSpPr txBox="1"/>
          <p:nvPr/>
        </p:nvSpPr>
        <p:spPr>
          <a:xfrm>
            <a:off x="8790299" y="5198879"/>
            <a:ext cx="3502882" cy="892552"/>
          </a:xfrm>
          <a:prstGeom prst="rect">
            <a:avLst/>
          </a:prstGeom>
          <a:noFill/>
        </p:spPr>
        <p:txBody>
          <a:bodyPr wrap="none" rtlCol="0">
            <a:spAutoFit/>
          </a:bodyPr>
          <a:lstStyle/>
          <a:p>
            <a:r>
              <a:rPr lang="en-AU" sz="3200" dirty="0" smtClean="0">
                <a:solidFill>
                  <a:schemeClr val="accent1"/>
                </a:solidFill>
                <a:effectLst/>
              </a:rPr>
              <a:t>Social networks</a:t>
            </a:r>
          </a:p>
          <a:p>
            <a:r>
              <a:rPr lang="en-AU" sz="2000" dirty="0" smtClean="0">
                <a:solidFill>
                  <a:schemeClr val="accent1"/>
                </a:solidFill>
                <a:effectLst/>
              </a:rPr>
              <a:t>Image credit: </a:t>
            </a:r>
            <a:r>
              <a:rPr lang="en-AU" sz="2000" dirty="0">
                <a:solidFill>
                  <a:schemeClr val="accent1"/>
                </a:solidFill>
                <a:effectLst/>
              </a:rPr>
              <a:t>TouchGraph.com</a:t>
            </a:r>
          </a:p>
        </p:txBody>
      </p:sp>
      <p:pic>
        <p:nvPicPr>
          <p:cNvPr id="6" name="Picture 5"/>
          <p:cNvPicPr>
            <a:picLocks noChangeAspect="1"/>
          </p:cNvPicPr>
          <p:nvPr/>
        </p:nvPicPr>
        <p:blipFill>
          <a:blip r:embed="rId4"/>
          <a:stretch>
            <a:fillRect/>
          </a:stretch>
        </p:blipFill>
        <p:spPr>
          <a:xfrm>
            <a:off x="1290221" y="2302159"/>
            <a:ext cx="6099865" cy="3247303"/>
          </a:xfrm>
          <a:prstGeom prst="rect">
            <a:avLst/>
          </a:prstGeom>
        </p:spPr>
      </p:pic>
      <p:sp>
        <p:nvSpPr>
          <p:cNvPr id="11" name="TextBox 10"/>
          <p:cNvSpPr txBox="1"/>
          <p:nvPr/>
        </p:nvSpPr>
        <p:spPr>
          <a:xfrm>
            <a:off x="2455663" y="5645155"/>
            <a:ext cx="3768980" cy="892552"/>
          </a:xfrm>
          <a:prstGeom prst="rect">
            <a:avLst/>
          </a:prstGeom>
          <a:noFill/>
        </p:spPr>
        <p:txBody>
          <a:bodyPr wrap="none" rtlCol="0">
            <a:spAutoFit/>
          </a:bodyPr>
          <a:lstStyle/>
          <a:p>
            <a:r>
              <a:rPr lang="en-AU" sz="3200" dirty="0" smtClean="0">
                <a:solidFill>
                  <a:schemeClr val="accent1"/>
                </a:solidFill>
                <a:effectLst/>
              </a:rPr>
              <a:t>Document clustering</a:t>
            </a:r>
          </a:p>
          <a:p>
            <a:r>
              <a:rPr lang="en-AU" sz="2000" dirty="0" smtClean="0">
                <a:solidFill>
                  <a:schemeClr val="accent1"/>
                </a:solidFill>
                <a:effectLst/>
              </a:rPr>
              <a:t>Image credit: </a:t>
            </a:r>
            <a:r>
              <a:rPr lang="en-AU" sz="2000" dirty="0" err="1">
                <a:solidFill>
                  <a:schemeClr val="accent1"/>
                </a:solidFill>
                <a:effectLst/>
              </a:rPr>
              <a:t>ResearchGate</a:t>
            </a:r>
            <a:endParaRPr lang="en-AU" sz="2000" dirty="0">
              <a:solidFill>
                <a:schemeClr val="accent1"/>
              </a:solidFill>
              <a:effectLst/>
            </a:endParaRPr>
          </a:p>
        </p:txBody>
      </p:sp>
      <p:pic>
        <p:nvPicPr>
          <p:cNvPr id="12" name="Groups-Delegate-Stick-People-Image.jpg" descr="Groups-Delegate-Stick-People-Image.jpg"/>
          <p:cNvPicPr>
            <a:picLocks/>
          </p:cNvPicPr>
          <p:nvPr/>
        </p:nvPicPr>
        <p:blipFill>
          <a:blip r:embed="rId5">
            <a:extLst/>
          </a:blip>
          <a:stretch>
            <a:fillRect/>
          </a:stretch>
        </p:blipFill>
        <p:spPr>
          <a:xfrm>
            <a:off x="7823950" y="6287389"/>
            <a:ext cx="4278259" cy="2838069"/>
          </a:xfrm>
          <a:prstGeom prst="rect">
            <a:avLst/>
          </a:prstGeom>
        </p:spPr>
      </p:pic>
      <p:sp>
        <p:nvSpPr>
          <p:cNvPr id="13" name="Image credit: Smart insights"/>
          <p:cNvSpPr txBox="1"/>
          <p:nvPr/>
        </p:nvSpPr>
        <p:spPr>
          <a:xfrm>
            <a:off x="4259491" y="7417467"/>
            <a:ext cx="3432030" cy="779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200"/>
            </a:lvl1pPr>
          </a:lstStyle>
          <a:p>
            <a:r>
              <a:rPr lang="en-AU" dirty="0" smtClean="0">
                <a:solidFill>
                  <a:schemeClr val="accent1"/>
                </a:solidFill>
                <a:effectLst/>
              </a:rPr>
              <a:t>Customer segmentation</a:t>
            </a:r>
            <a:endParaRPr lang="en-AU" dirty="0" smtClean="0">
              <a:solidFill>
                <a:schemeClr val="accent1"/>
              </a:solidFill>
              <a:effectLst/>
            </a:endParaRPr>
          </a:p>
          <a:p>
            <a:r>
              <a:rPr dirty="0" smtClean="0">
                <a:solidFill>
                  <a:schemeClr val="accent1"/>
                </a:solidFill>
                <a:effectLst/>
              </a:rPr>
              <a:t>Image </a:t>
            </a:r>
            <a:r>
              <a:rPr dirty="0">
                <a:solidFill>
                  <a:schemeClr val="accent1"/>
                </a:solidFill>
                <a:effectLst/>
              </a:rPr>
              <a:t>credit: Smart insights</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Simplest Clustering algorithm: K-means</a:t>
            </a:r>
            <a:endParaRPr lang="en-AU" dirty="0"/>
          </a:p>
        </p:txBody>
      </p:sp>
      <p:sp>
        <p:nvSpPr>
          <p:cNvPr id="3" name="Content Placeholder 2"/>
          <p:cNvSpPr>
            <a:spLocks noGrp="1"/>
          </p:cNvSpPr>
          <p:nvPr>
            <p:ph idx="1"/>
          </p:nvPr>
        </p:nvSpPr>
        <p:spPr/>
        <p:txBody>
          <a:bodyPr/>
          <a:lstStyle/>
          <a:p>
            <a:r>
              <a:rPr lang="en-AU" b="1" dirty="0" smtClean="0"/>
              <a:t>STEP </a:t>
            </a:r>
            <a:r>
              <a:rPr lang="en-AU" b="1" dirty="0"/>
              <a:t>1</a:t>
            </a:r>
            <a:r>
              <a:rPr lang="en-AU" b="1" dirty="0" smtClean="0"/>
              <a:t>:</a:t>
            </a:r>
            <a:r>
              <a:rPr lang="en-AU" dirty="0" smtClean="0"/>
              <a:t> </a:t>
            </a:r>
            <a:r>
              <a:rPr lang="en-AU" dirty="0"/>
              <a:t>Place </a:t>
            </a:r>
            <a:r>
              <a:rPr lang="en-AU" i="1" dirty="0" smtClean="0"/>
              <a:t>K</a:t>
            </a:r>
            <a:r>
              <a:rPr lang="en-AU" dirty="0" smtClean="0"/>
              <a:t> points </a:t>
            </a:r>
            <a:r>
              <a:rPr lang="en-AU" dirty="0"/>
              <a:t>into the space represented by the objects that are being clustered. These points represent initial group </a:t>
            </a:r>
            <a:r>
              <a:rPr lang="en-AU" dirty="0" smtClean="0"/>
              <a:t>centroids.</a:t>
            </a:r>
          </a:p>
          <a:p>
            <a:r>
              <a:rPr lang="en-AU" b="1" dirty="0" smtClean="0"/>
              <a:t>STEP </a:t>
            </a:r>
            <a:r>
              <a:rPr lang="en-AU" b="1" dirty="0"/>
              <a:t>2</a:t>
            </a:r>
            <a:r>
              <a:rPr lang="en-AU" b="1" dirty="0" smtClean="0"/>
              <a:t>:</a:t>
            </a:r>
            <a:r>
              <a:rPr lang="en-AU" dirty="0" smtClean="0"/>
              <a:t> </a:t>
            </a:r>
            <a:r>
              <a:rPr lang="en-AU" dirty="0"/>
              <a:t>Assign each object to the group that has the closest </a:t>
            </a:r>
            <a:r>
              <a:rPr lang="en-AU" dirty="0" smtClean="0"/>
              <a:t>centroid</a:t>
            </a:r>
          </a:p>
          <a:p>
            <a:r>
              <a:rPr lang="en-AU" b="1" dirty="0" smtClean="0"/>
              <a:t>STEP </a:t>
            </a:r>
            <a:r>
              <a:rPr lang="en-AU" b="1" dirty="0"/>
              <a:t>3</a:t>
            </a:r>
            <a:r>
              <a:rPr lang="en-AU" b="1" dirty="0" smtClean="0"/>
              <a:t>:</a:t>
            </a:r>
            <a:r>
              <a:rPr lang="en-AU" dirty="0" smtClean="0"/>
              <a:t> </a:t>
            </a:r>
            <a:r>
              <a:rPr lang="en-AU" dirty="0"/>
              <a:t>When all objects have been assigned, recalculate the positions of the </a:t>
            </a:r>
            <a:r>
              <a:rPr lang="en-AU" i="1" dirty="0"/>
              <a:t>K</a:t>
            </a:r>
            <a:r>
              <a:rPr lang="en-AU" dirty="0" smtClean="0"/>
              <a:t> </a:t>
            </a:r>
            <a:r>
              <a:rPr lang="en-AU" dirty="0"/>
              <a:t>centroids. </a:t>
            </a:r>
            <a:endParaRPr lang="en-AU" dirty="0" smtClean="0"/>
          </a:p>
          <a:p>
            <a:pPr marL="0" indent="0">
              <a:buNone/>
            </a:pPr>
            <a:r>
              <a:rPr lang="en-AU" b="1" dirty="0" smtClean="0"/>
              <a:t>Repeat</a:t>
            </a:r>
            <a:r>
              <a:rPr lang="en-AU" dirty="0" smtClean="0"/>
              <a:t> </a:t>
            </a:r>
            <a:r>
              <a:rPr lang="en-AU" dirty="0"/>
              <a:t>Steps 2 and 3 until the centroids no longer move. </a:t>
            </a:r>
          </a:p>
        </p:txBody>
      </p:sp>
    </p:spTree>
    <p:extLst>
      <p:ext uri="{BB962C8B-B14F-4D97-AF65-F5344CB8AC3E}">
        <p14:creationId xmlns:p14="http://schemas.microsoft.com/office/powerpoint/2010/main" val="3198468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Limitation of K-means</a:t>
            </a:r>
            <a:endParaRPr lang="en-AU" dirty="0"/>
          </a:p>
        </p:txBody>
      </p:sp>
      <p:sp>
        <p:nvSpPr>
          <p:cNvPr id="3" name="Content Placeholder 2"/>
          <p:cNvSpPr>
            <a:spLocks noGrp="1"/>
          </p:cNvSpPr>
          <p:nvPr>
            <p:ph idx="1"/>
          </p:nvPr>
        </p:nvSpPr>
        <p:spPr/>
        <p:txBody>
          <a:bodyPr/>
          <a:lstStyle/>
          <a:p>
            <a:r>
              <a:rPr lang="en-AU" dirty="0" smtClean="0"/>
              <a:t>assumes variance </a:t>
            </a:r>
            <a:r>
              <a:rPr lang="en-AU" dirty="0"/>
              <a:t>of the distribution of each attribute </a:t>
            </a:r>
            <a:r>
              <a:rPr lang="en-AU" dirty="0" smtClean="0"/>
              <a:t>is spherical</a:t>
            </a:r>
            <a:r>
              <a:rPr lang="en-AU" dirty="0"/>
              <a:t>,</a:t>
            </a:r>
          </a:p>
          <a:p>
            <a:r>
              <a:rPr lang="en-AU" dirty="0"/>
              <a:t>all variables have the same variance;</a:t>
            </a:r>
          </a:p>
          <a:p>
            <a:r>
              <a:rPr lang="en-AU" dirty="0" smtClean="0"/>
              <a:t>probability for all k clusters is the same, i.e., each </a:t>
            </a:r>
            <a:r>
              <a:rPr lang="en-AU" dirty="0"/>
              <a:t>cluster has roughly equal number of </a:t>
            </a:r>
            <a:r>
              <a:rPr lang="en-AU" dirty="0" smtClean="0"/>
              <a:t>observations</a:t>
            </a:r>
          </a:p>
          <a:p>
            <a:r>
              <a:rPr lang="en-AU" b="1" dirty="0" smtClean="0"/>
              <a:t>Solution:</a:t>
            </a:r>
            <a:r>
              <a:rPr lang="en-AU" dirty="0" smtClean="0"/>
              <a:t> using a (Gaussian) Mixture Model</a:t>
            </a:r>
          </a:p>
        </p:txBody>
      </p:sp>
    </p:spTree>
    <p:extLst>
      <p:ext uri="{BB962C8B-B14F-4D97-AF65-F5344CB8AC3E}">
        <p14:creationId xmlns:p14="http://schemas.microsoft.com/office/powerpoint/2010/main" val="1164220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3040" y="975360"/>
            <a:ext cx="10480916" cy="2113280"/>
          </a:xfrm>
        </p:spPr>
        <p:txBody>
          <a:bodyPr>
            <a:normAutofit fontScale="90000"/>
          </a:bodyPr>
          <a:lstStyle/>
          <a:p>
            <a:r>
              <a:rPr lang="en-AU" sz="6600" dirty="0"/>
              <a:t>Exercise on Supervised (</a:t>
            </a:r>
            <a:r>
              <a:rPr lang="en-AU" sz="4700" dirty="0">
                <a:solidFill>
                  <a:schemeClr val="accent2"/>
                </a:solidFill>
              </a:rPr>
              <a:t>regression and </a:t>
            </a:r>
            <a:r>
              <a:rPr lang="en-AU" sz="4700" dirty="0" smtClean="0">
                <a:solidFill>
                  <a:schemeClr val="accent2"/>
                </a:solidFill>
              </a:rPr>
              <a:t>classification</a:t>
            </a:r>
            <a:r>
              <a:rPr lang="en-AU" sz="6600" dirty="0" smtClean="0"/>
              <a:t>)/Unsupervised</a:t>
            </a:r>
            <a:endParaRPr lang="en-AU" dirty="0"/>
          </a:p>
        </p:txBody>
      </p:sp>
      <p:sp>
        <p:nvSpPr>
          <p:cNvPr id="3" name="Content Placeholder 2"/>
          <p:cNvSpPr>
            <a:spLocks noGrp="1"/>
          </p:cNvSpPr>
          <p:nvPr>
            <p:ph idx="1"/>
          </p:nvPr>
        </p:nvSpPr>
        <p:spPr/>
        <p:txBody>
          <a:bodyPr>
            <a:normAutofit fontScale="85000" lnSpcReduction="20000"/>
          </a:bodyPr>
          <a:lstStyle/>
          <a:p>
            <a:pPr algn="just"/>
            <a:r>
              <a:rPr lang="en-AU" dirty="0"/>
              <a:t>Looking at Microsoft </a:t>
            </a:r>
            <a:r>
              <a:rPr lang="en-AU" dirty="0">
                <a:hlinkClick r:id="rId2"/>
              </a:rPr>
              <a:t>https://</a:t>
            </a:r>
            <a:r>
              <a:rPr lang="en-AU" dirty="0" smtClean="0">
                <a:hlinkClick r:id="rId2"/>
              </a:rPr>
              <a:t>how-old.net/</a:t>
            </a:r>
            <a:r>
              <a:rPr lang="en-AU" dirty="0"/>
              <a:t> </a:t>
            </a:r>
            <a:r>
              <a:rPr lang="en-AU" dirty="0" smtClean="0"/>
              <a:t>it </a:t>
            </a:r>
            <a:r>
              <a:rPr lang="en-AU" dirty="0"/>
              <a:t>was trained using images of people with known </a:t>
            </a:r>
            <a:r>
              <a:rPr lang="en-AU" dirty="0" smtClean="0"/>
              <a:t>ages</a:t>
            </a:r>
            <a:endParaRPr lang="en-AU" dirty="0"/>
          </a:p>
          <a:p>
            <a:pPr algn="just"/>
            <a:r>
              <a:rPr lang="en-AU" dirty="0"/>
              <a:t>Obtain </a:t>
            </a:r>
            <a:r>
              <a:rPr lang="en-AU" b="1" dirty="0" smtClean="0"/>
              <a:t>segments</a:t>
            </a:r>
            <a:r>
              <a:rPr lang="en-AU" dirty="0" smtClean="0"/>
              <a:t> </a:t>
            </a:r>
            <a:r>
              <a:rPr lang="en-AU" dirty="0"/>
              <a:t>of passenger traveling </a:t>
            </a:r>
            <a:r>
              <a:rPr lang="en-AU" dirty="0" smtClean="0"/>
              <a:t>behaviours </a:t>
            </a:r>
            <a:r>
              <a:rPr lang="en-AU" dirty="0"/>
              <a:t>from Transport Survey </a:t>
            </a:r>
            <a:r>
              <a:rPr lang="en-AU" dirty="0" smtClean="0"/>
              <a:t>Data</a:t>
            </a:r>
            <a:endParaRPr lang="en-AU" dirty="0"/>
          </a:p>
          <a:p>
            <a:pPr algn="just"/>
            <a:r>
              <a:rPr lang="en-AU" dirty="0" smtClean="0"/>
              <a:t>Given a video sequence: separate any arbitrary (moving) foreground from its background assuming background pixels varies less than the foreground (we compute statistics of the background first)</a:t>
            </a:r>
          </a:p>
          <a:p>
            <a:pPr algn="just"/>
            <a:r>
              <a:rPr lang="en-AU" dirty="0" smtClean="0"/>
              <a:t>Having </a:t>
            </a:r>
            <a:r>
              <a:rPr lang="en-AU" dirty="0"/>
              <a:t>a historical relationship between material consumption and </a:t>
            </a:r>
            <a:r>
              <a:rPr lang="en-AU" dirty="0" smtClean="0"/>
              <a:t>labour </a:t>
            </a:r>
            <a:r>
              <a:rPr lang="en-AU" dirty="0"/>
              <a:t>hours, develop model to predict the </a:t>
            </a:r>
            <a:r>
              <a:rPr lang="en-AU" dirty="0" smtClean="0"/>
              <a:t>labour </a:t>
            </a:r>
            <a:r>
              <a:rPr lang="en-AU" dirty="0"/>
              <a:t>hours for the material consumption in the future. </a:t>
            </a:r>
          </a:p>
          <a:p>
            <a:pPr algn="just"/>
            <a:r>
              <a:rPr lang="en-AU" dirty="0"/>
              <a:t>Develop world’s best </a:t>
            </a:r>
            <a:r>
              <a:rPr lang="en-AU" dirty="0" smtClean="0"/>
              <a:t>image-based object </a:t>
            </a:r>
            <a:r>
              <a:rPr lang="en-AU" dirty="0"/>
              <a:t>recognition system</a:t>
            </a:r>
          </a:p>
          <a:p>
            <a:pPr algn="just"/>
            <a:r>
              <a:rPr lang="en-AU" dirty="0"/>
              <a:t>Looking at Experian </a:t>
            </a:r>
            <a:r>
              <a:rPr lang="en-AU" dirty="0" err="1"/>
              <a:t>Mozaic</a:t>
            </a:r>
            <a:r>
              <a:rPr lang="en-AU" dirty="0"/>
              <a:t> </a:t>
            </a:r>
            <a:r>
              <a:rPr lang="en-AU" dirty="0">
                <a:hlinkClick r:id="rId3"/>
              </a:rPr>
              <a:t>http://</a:t>
            </a:r>
            <a:r>
              <a:rPr lang="en-AU" dirty="0" smtClean="0">
                <a:hlinkClick r:id="rId3"/>
              </a:rPr>
              <a:t>www.experian.com.au</a:t>
            </a:r>
            <a:r>
              <a:rPr lang="en-AU" dirty="0" smtClean="0"/>
              <a:t>, </a:t>
            </a:r>
            <a:r>
              <a:rPr lang="en-AU" dirty="0"/>
              <a:t>which train and categorize customers (with some data feature extraction) into a set of predefined categories. </a:t>
            </a:r>
          </a:p>
        </p:txBody>
      </p:sp>
    </p:spTree>
    <p:extLst>
      <p:ext uri="{BB962C8B-B14F-4D97-AF65-F5344CB8AC3E}">
        <p14:creationId xmlns:p14="http://schemas.microsoft.com/office/powerpoint/2010/main" val="58642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Marketing and Machine Learning"/>
          <p:cNvSpPr txBox="1">
            <a:spLocks noGrp="1"/>
          </p:cNvSpPr>
          <p:nvPr>
            <p:ph type="title"/>
          </p:nvPr>
        </p:nvSpPr>
        <p:spPr>
          <a:prstGeom prst="rect">
            <a:avLst/>
          </a:prstGeom>
        </p:spPr>
        <p:txBody>
          <a:bodyPr/>
          <a:lstStyle/>
          <a:p>
            <a:r>
              <a:rPr lang="en-AU" dirty="0">
                <a:solidFill>
                  <a:srgbClr val="FF0000"/>
                </a:solidFill>
              </a:rPr>
              <a:t>[</a:t>
            </a:r>
            <a:r>
              <a:rPr lang="en-AU" u="sng" dirty="0">
                <a:solidFill>
                  <a:srgbClr val="FF0000"/>
                </a:solidFill>
              </a:rPr>
              <a:t>Retailer</a:t>
            </a:r>
            <a:r>
              <a:rPr lang="en-AU" dirty="0">
                <a:solidFill>
                  <a:srgbClr val="FF0000"/>
                </a:solidFill>
              </a:rPr>
              <a:t>]</a:t>
            </a:r>
            <a:endParaRPr u="sng" dirty="0">
              <a:solidFill>
                <a:srgbClr val="FF0000"/>
              </a:solidFill>
            </a:endParaRPr>
          </a:p>
        </p:txBody>
      </p:sp>
      <p:sp>
        <p:nvSpPr>
          <p:cNvPr id="2" name="Text Placeholder 1"/>
          <p:cNvSpPr>
            <a:spLocks noGrp="1"/>
          </p:cNvSpPr>
          <p:nvPr>
            <p:ph type="body" idx="1"/>
          </p:nvPr>
        </p:nvSpPr>
        <p:spPr>
          <a:xfrm>
            <a:off x="787400" y="2768600"/>
            <a:ext cx="6042222" cy="712426"/>
          </a:xfrm>
        </p:spPr>
        <p:txBody>
          <a:bodyPr>
            <a:normAutofit fontScale="85000" lnSpcReduction="20000"/>
          </a:bodyPr>
          <a:lstStyle/>
          <a:p>
            <a:pPr>
              <a:buFont typeface="Arial" panose="020B0604020202020204" pitchFamily="34" charset="0"/>
              <a:buChar char="•"/>
            </a:pPr>
            <a:r>
              <a:rPr lang="en-AU" sz="3200" dirty="0" smtClean="0"/>
              <a:t>A retailer may also have a physical store:</a:t>
            </a:r>
            <a:endParaRPr lang="en-AU" sz="3200" dirty="0">
              <a:solidFill>
                <a:schemeClr val="tx1"/>
              </a:solidFill>
            </a:endParaRPr>
          </a:p>
        </p:txBody>
      </p:sp>
      <p:sp>
        <p:nvSpPr>
          <p:cNvPr id="8" name="Rectangle 7"/>
          <p:cNvSpPr/>
          <p:nvPr/>
        </p:nvSpPr>
        <p:spPr>
          <a:xfrm>
            <a:off x="1872944" y="6351272"/>
            <a:ext cx="4414343" cy="1569789"/>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Data collected:</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Shopping basket </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Shopper trajectories</a:t>
            </a:r>
          </a:p>
        </p:txBody>
      </p:sp>
      <p:sp>
        <p:nvSpPr>
          <p:cNvPr id="9" name="Rectangle 8"/>
          <p:cNvSpPr/>
          <p:nvPr/>
        </p:nvSpPr>
        <p:spPr>
          <a:xfrm>
            <a:off x="7423458" y="6351272"/>
            <a:ext cx="4414343" cy="1569789"/>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ML can help to:</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Optimised Store design</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Popular attraction spots</a:t>
            </a:r>
          </a:p>
        </p:txBody>
      </p:sp>
      <p:pic>
        <p:nvPicPr>
          <p:cNvPr id="3" name="Picture 2"/>
          <p:cNvPicPr>
            <a:picLocks noChangeAspect="1"/>
          </p:cNvPicPr>
          <p:nvPr/>
        </p:nvPicPr>
        <p:blipFill>
          <a:blip r:embed="rId3"/>
          <a:stretch>
            <a:fillRect/>
          </a:stretch>
        </p:blipFill>
        <p:spPr>
          <a:xfrm>
            <a:off x="6829622" y="2830797"/>
            <a:ext cx="5200964" cy="2964607"/>
          </a:xfrm>
          <a:prstGeom prst="rect">
            <a:avLst/>
          </a:prstGeom>
        </p:spPr>
      </p:pic>
    </p:spTree>
    <p:extLst>
      <p:ext uri="{BB962C8B-B14F-4D97-AF65-F5344CB8AC3E}">
        <p14:creationId xmlns:p14="http://schemas.microsoft.com/office/powerpoint/2010/main" val="2498575265"/>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Machine Learning </a:t>
            </a:r>
            <a:r>
              <a:rPr lang="en-AU" dirty="0" err="1" smtClean="0"/>
              <a:t>projecT</a:t>
            </a:r>
            <a:endParaRPr lang="en-AU" dirty="0"/>
          </a:p>
        </p:txBody>
      </p:sp>
      <p:sp>
        <p:nvSpPr>
          <p:cNvPr id="3" name="Subtitle 2"/>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3933675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Three layer approach: </a:t>
            </a:r>
            <a:r>
              <a:rPr lang="en-AU" dirty="0"/>
              <a:t>Layer 1: </a:t>
            </a:r>
            <a:r>
              <a:rPr lang="en-AU" dirty="0" smtClean="0"/>
              <a:t>Application</a:t>
            </a:r>
            <a:r>
              <a:rPr lang="en-AU" dirty="0"/>
              <a:t/>
            </a:r>
            <a:br>
              <a:rPr lang="en-AU" dirty="0"/>
            </a:br>
            <a:endParaRPr lang="en-AU" dirty="0"/>
          </a:p>
        </p:txBody>
      </p:sp>
      <p:sp>
        <p:nvSpPr>
          <p:cNvPr id="3" name="Content Placeholder 2"/>
          <p:cNvSpPr>
            <a:spLocks noGrp="1"/>
          </p:cNvSpPr>
          <p:nvPr>
            <p:ph idx="1"/>
          </p:nvPr>
        </p:nvSpPr>
        <p:spPr/>
        <p:txBody>
          <a:bodyPr/>
          <a:lstStyle/>
          <a:p>
            <a:r>
              <a:rPr lang="en-AU" dirty="0" smtClean="0"/>
              <a:t>Business Analyst plays a significant role in this layer</a:t>
            </a:r>
          </a:p>
          <a:p>
            <a:r>
              <a:rPr lang="en-AU" dirty="0" smtClean="0"/>
              <a:t>BA defines business</a:t>
            </a:r>
            <a:r>
              <a:rPr lang="en-AU" dirty="0"/>
              <a:t>’ </a:t>
            </a:r>
            <a:r>
              <a:rPr lang="en-AU" dirty="0" smtClean="0"/>
              <a:t>problem, obtain </a:t>
            </a:r>
            <a:r>
              <a:rPr lang="en-AU" dirty="0"/>
              <a:t>business </a:t>
            </a:r>
            <a:r>
              <a:rPr lang="en-AU" dirty="0" smtClean="0"/>
              <a:t>value</a:t>
            </a:r>
          </a:p>
          <a:p>
            <a:r>
              <a:rPr lang="en-AU" dirty="0"/>
              <a:t>D</a:t>
            </a:r>
            <a:r>
              <a:rPr lang="en-AU" dirty="0" smtClean="0"/>
              <a:t>omain </a:t>
            </a:r>
            <a:r>
              <a:rPr lang="en-AU" dirty="0"/>
              <a:t>specific knowledge is </a:t>
            </a:r>
            <a:r>
              <a:rPr lang="en-AU" dirty="0" smtClean="0"/>
              <a:t>essential</a:t>
            </a:r>
            <a:endParaRPr lang="en-AU" dirty="0"/>
          </a:p>
          <a:p>
            <a:r>
              <a:rPr lang="en-AU" dirty="0"/>
              <a:t>Each project is </a:t>
            </a:r>
            <a:r>
              <a:rPr lang="en-AU" dirty="0" smtClean="0"/>
              <a:t>different: a BA </a:t>
            </a:r>
            <a:r>
              <a:rPr lang="en-AU" dirty="0"/>
              <a:t>will be needed at the initial phase for each individual project. </a:t>
            </a:r>
          </a:p>
          <a:p>
            <a:r>
              <a:rPr lang="en-AU" dirty="0"/>
              <a:t>They generally have a broad understanding of machine learning, and its capabilities.</a:t>
            </a:r>
          </a:p>
          <a:p>
            <a:endParaRPr lang="en-AU" dirty="0"/>
          </a:p>
        </p:txBody>
      </p:sp>
    </p:spTree>
    <p:extLst>
      <p:ext uri="{BB962C8B-B14F-4D97-AF65-F5344CB8AC3E}">
        <p14:creationId xmlns:p14="http://schemas.microsoft.com/office/powerpoint/2010/main" val="23727517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Three layer approach</a:t>
            </a:r>
            <a:r>
              <a:rPr lang="en-AU" dirty="0"/>
              <a:t>: Layer 2: Model </a:t>
            </a:r>
            <a:r>
              <a:rPr lang="en-AU" dirty="0" smtClean="0"/>
              <a:t>Formulation</a:t>
            </a:r>
            <a:r>
              <a:rPr lang="en-AU" dirty="0"/>
              <a:t/>
            </a:r>
            <a:br>
              <a:rPr lang="en-AU" dirty="0"/>
            </a:br>
            <a:endParaRPr lang="en-AU" dirty="0"/>
          </a:p>
        </p:txBody>
      </p:sp>
      <p:sp>
        <p:nvSpPr>
          <p:cNvPr id="3" name="Content Placeholder 2"/>
          <p:cNvSpPr>
            <a:spLocks noGrp="1"/>
          </p:cNvSpPr>
          <p:nvPr>
            <p:ph idx="1"/>
          </p:nvPr>
        </p:nvSpPr>
        <p:spPr/>
        <p:txBody>
          <a:bodyPr/>
          <a:lstStyle/>
          <a:p>
            <a:r>
              <a:rPr lang="en-AU" dirty="0" smtClean="0"/>
              <a:t>Data Scientist plays a main role in here.</a:t>
            </a:r>
          </a:p>
          <a:p>
            <a:r>
              <a:rPr lang="en-AU" dirty="0"/>
              <a:t>T</a:t>
            </a:r>
            <a:r>
              <a:rPr lang="en-AU" dirty="0" smtClean="0"/>
              <a:t>ransforms </a:t>
            </a:r>
            <a:r>
              <a:rPr lang="en-AU" dirty="0"/>
              <a:t>the business problem into a mathematical framework. </a:t>
            </a:r>
            <a:endParaRPr lang="en-AU" dirty="0" smtClean="0"/>
          </a:p>
          <a:p>
            <a:r>
              <a:rPr lang="en-AU" dirty="0" smtClean="0"/>
              <a:t>This </a:t>
            </a:r>
            <a:r>
              <a:rPr lang="en-AU" dirty="0"/>
              <a:t>is usually the task of a data scientist who has knowledge on applying machine learning.</a:t>
            </a:r>
          </a:p>
          <a:p>
            <a:pPr marL="0" indent="0">
              <a:buNone/>
            </a:pPr>
            <a:endParaRPr lang="en-AU" dirty="0"/>
          </a:p>
        </p:txBody>
      </p:sp>
    </p:spTree>
    <p:extLst>
      <p:ext uri="{BB962C8B-B14F-4D97-AF65-F5344CB8AC3E}">
        <p14:creationId xmlns:p14="http://schemas.microsoft.com/office/powerpoint/2010/main" val="2600818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Three layer approach</a:t>
            </a:r>
            <a:r>
              <a:rPr lang="en-AU" dirty="0"/>
              <a:t>: Layer 3: </a:t>
            </a:r>
            <a:r>
              <a:rPr lang="en-AU" dirty="0" smtClean="0"/>
              <a:t>Solver</a:t>
            </a:r>
            <a:r>
              <a:rPr lang="en-AU" dirty="0"/>
              <a:t/>
            </a:r>
            <a:br>
              <a:rPr lang="en-AU" dirty="0"/>
            </a:br>
            <a:endParaRPr lang="en-AU" dirty="0"/>
          </a:p>
        </p:txBody>
      </p:sp>
      <p:sp>
        <p:nvSpPr>
          <p:cNvPr id="3" name="Content Placeholder 2"/>
          <p:cNvSpPr>
            <a:spLocks noGrp="1"/>
          </p:cNvSpPr>
          <p:nvPr>
            <p:ph idx="1"/>
          </p:nvPr>
        </p:nvSpPr>
        <p:spPr/>
        <p:txBody>
          <a:bodyPr>
            <a:normAutofit/>
          </a:bodyPr>
          <a:lstStyle/>
          <a:p>
            <a:r>
              <a:rPr lang="en-AU" dirty="0"/>
              <a:t>Machine Learning practitioner/researcher </a:t>
            </a:r>
            <a:r>
              <a:rPr lang="en-AU" dirty="0" smtClean="0"/>
              <a:t>plays a major role in here</a:t>
            </a:r>
          </a:p>
          <a:p>
            <a:r>
              <a:rPr lang="en-AU" dirty="0"/>
              <a:t>Now that we have a model, we an solve these equations. </a:t>
            </a:r>
            <a:endParaRPr lang="en-AU" dirty="0" smtClean="0"/>
          </a:p>
          <a:p>
            <a:r>
              <a:rPr lang="en-AU" dirty="0" smtClean="0"/>
              <a:t>Often, a generic solver may not be appropriate, especially </a:t>
            </a:r>
            <a:r>
              <a:rPr lang="en-AU" dirty="0"/>
              <a:t>when the data is BIG. </a:t>
            </a:r>
            <a:endParaRPr lang="en-AU" dirty="0" smtClean="0"/>
          </a:p>
          <a:p>
            <a:r>
              <a:rPr lang="en-AU" dirty="0" smtClean="0"/>
              <a:t>This </a:t>
            </a:r>
            <a:r>
              <a:rPr lang="en-AU" dirty="0"/>
              <a:t>is why they need to have research level knowledge on machine learning and mathematics to make the </a:t>
            </a:r>
            <a:r>
              <a:rPr lang="en-AU" dirty="0" smtClean="0"/>
              <a:t>solutions workable.</a:t>
            </a:r>
          </a:p>
        </p:txBody>
      </p:sp>
    </p:spTree>
    <p:extLst>
      <p:ext uri="{BB962C8B-B14F-4D97-AF65-F5344CB8AC3E}">
        <p14:creationId xmlns:p14="http://schemas.microsoft.com/office/powerpoint/2010/main" val="480936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Traveller’s tap-on time modelling</a:t>
            </a:r>
            <a:endParaRPr lang="en-AU" dirty="0"/>
          </a:p>
        </p:txBody>
      </p:sp>
      <p:sp>
        <p:nvSpPr>
          <p:cNvPr id="3" name="Content Placeholder 2"/>
          <p:cNvSpPr>
            <a:spLocks noGrp="1"/>
          </p:cNvSpPr>
          <p:nvPr>
            <p:ph idx="1"/>
          </p:nvPr>
        </p:nvSpPr>
        <p:spPr/>
        <p:txBody>
          <a:bodyPr>
            <a:normAutofit fontScale="92500" lnSpcReduction="10000"/>
          </a:bodyPr>
          <a:lstStyle/>
          <a:p>
            <a:r>
              <a:rPr lang="en-AU" b="1" dirty="0"/>
              <a:t>Layer 1: Application</a:t>
            </a:r>
          </a:p>
          <a:p>
            <a:pPr marL="0" indent="0">
              <a:buNone/>
            </a:pPr>
            <a:r>
              <a:rPr lang="en-AU" dirty="0" smtClean="0"/>
              <a:t>From </a:t>
            </a:r>
            <a:r>
              <a:rPr lang="en-AU" dirty="0"/>
              <a:t>OPAL data, the business wants an estimate on the probability of passenger taps on </a:t>
            </a:r>
            <a:r>
              <a:rPr lang="en-AU" dirty="0" smtClean="0"/>
              <a:t>at central </a:t>
            </a:r>
            <a:r>
              <a:rPr lang="en-AU" dirty="0"/>
              <a:t>station at various times (e.g., what is the probability of someone taps on at </a:t>
            </a:r>
            <a:r>
              <a:rPr lang="en-AU" dirty="0" smtClean="0"/>
              <a:t>central at </a:t>
            </a:r>
            <a:r>
              <a:rPr lang="en-AU" dirty="0"/>
              <a:t>8:15am</a:t>
            </a:r>
            <a:r>
              <a:rPr lang="en-AU" dirty="0" smtClean="0"/>
              <a:t>?)</a:t>
            </a:r>
            <a:endParaRPr lang="en-AU" dirty="0"/>
          </a:p>
          <a:p>
            <a:r>
              <a:rPr lang="da-DK" b="1" dirty="0" smtClean="0"/>
              <a:t>Layer </a:t>
            </a:r>
            <a:r>
              <a:rPr lang="da-DK" b="1" dirty="0"/>
              <a:t>2: Model Formulation</a:t>
            </a:r>
          </a:p>
          <a:p>
            <a:pPr marL="0" indent="0">
              <a:buNone/>
            </a:pPr>
            <a:r>
              <a:rPr lang="en-AU" dirty="0"/>
              <a:t>Model all passenger tap on times using Bi-modal Gaussian Mixture Model (GMM)</a:t>
            </a:r>
          </a:p>
          <a:p>
            <a:r>
              <a:rPr lang="en-AU" b="1" dirty="0" smtClean="0"/>
              <a:t>Layer </a:t>
            </a:r>
            <a:r>
              <a:rPr lang="en-AU" b="1" dirty="0"/>
              <a:t>3: </a:t>
            </a:r>
            <a:r>
              <a:rPr lang="en-AU" b="1" dirty="0" smtClean="0"/>
              <a:t>Solver</a:t>
            </a:r>
          </a:p>
          <a:p>
            <a:pPr marL="0" indent="0">
              <a:buNone/>
            </a:pPr>
            <a:r>
              <a:rPr lang="en-AU" dirty="0" smtClean="0"/>
              <a:t>Solve </a:t>
            </a:r>
            <a:r>
              <a:rPr lang="en-AU" dirty="0"/>
              <a:t>GMM using expectation-maximization;</a:t>
            </a:r>
          </a:p>
          <a:p>
            <a:pPr marL="0" indent="0">
              <a:buNone/>
            </a:pPr>
            <a:r>
              <a:rPr lang="en-AU" dirty="0">
                <a:solidFill>
                  <a:srgbClr val="FF0000"/>
                </a:solidFill>
              </a:rPr>
              <a:t>see </a:t>
            </a:r>
            <a:r>
              <a:rPr lang="en-AU" dirty="0" err="1" smtClean="0">
                <a:solidFill>
                  <a:srgbClr val="FF0000"/>
                </a:solidFill>
              </a:rPr>
              <a:t>one_d_opal_simulated.m</a:t>
            </a:r>
            <a:endParaRPr lang="en-AU" dirty="0">
              <a:solidFill>
                <a:srgbClr val="FF0000"/>
              </a:solidFill>
            </a:endParaRPr>
          </a:p>
        </p:txBody>
      </p:sp>
    </p:spTree>
    <p:extLst>
      <p:ext uri="{BB962C8B-B14F-4D97-AF65-F5344CB8AC3E}">
        <p14:creationId xmlns:p14="http://schemas.microsoft.com/office/powerpoint/2010/main" val="3616374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Hotel recommendation system</a:t>
            </a:r>
            <a:endParaRPr lang="en-AU" dirty="0"/>
          </a:p>
        </p:txBody>
      </p:sp>
      <p:sp>
        <p:nvSpPr>
          <p:cNvPr id="3" name="Content Placeholder 2"/>
          <p:cNvSpPr>
            <a:spLocks noGrp="1"/>
          </p:cNvSpPr>
          <p:nvPr>
            <p:ph idx="1"/>
          </p:nvPr>
        </p:nvSpPr>
        <p:spPr/>
        <p:txBody>
          <a:bodyPr>
            <a:normAutofit fontScale="92500" lnSpcReduction="10000"/>
          </a:bodyPr>
          <a:lstStyle/>
          <a:p>
            <a:r>
              <a:rPr lang="en-AU" b="1" dirty="0"/>
              <a:t>Layer 1: Application</a:t>
            </a:r>
          </a:p>
          <a:p>
            <a:pPr marL="0" indent="0">
              <a:buNone/>
            </a:pPr>
            <a:r>
              <a:rPr lang="en-AU" dirty="0"/>
              <a:t>an online hotel business has a database containing every user’s rating of their stayed </a:t>
            </a:r>
            <a:r>
              <a:rPr lang="en-AU" dirty="0" smtClean="0"/>
              <a:t>hotels the </a:t>
            </a:r>
            <a:r>
              <a:rPr lang="en-AU" dirty="0"/>
              <a:t>marketing team wants to know which hotels to recommend to individual user in </a:t>
            </a:r>
            <a:r>
              <a:rPr lang="en-AU" dirty="0" smtClean="0"/>
              <a:t>a promotional </a:t>
            </a:r>
            <a:r>
              <a:rPr lang="en-AU" dirty="0"/>
              <a:t>email (customized emails)</a:t>
            </a:r>
          </a:p>
          <a:p>
            <a:r>
              <a:rPr lang="da-DK" b="1" dirty="0" smtClean="0"/>
              <a:t>Layer </a:t>
            </a:r>
            <a:r>
              <a:rPr lang="da-DK" b="1" dirty="0"/>
              <a:t>2: Model Formulation</a:t>
            </a:r>
          </a:p>
          <a:p>
            <a:pPr marL="0" indent="0">
              <a:buNone/>
            </a:pPr>
            <a:r>
              <a:rPr lang="en-AU" dirty="0"/>
              <a:t>data scientists decide to build a recommendation system using Non-Negative </a:t>
            </a:r>
            <a:r>
              <a:rPr lang="en-AU" dirty="0" smtClean="0"/>
              <a:t>Matrix Factorization </a:t>
            </a:r>
            <a:r>
              <a:rPr lang="en-AU" dirty="0"/>
              <a:t>(NNMF) algorithm</a:t>
            </a:r>
          </a:p>
          <a:p>
            <a:r>
              <a:rPr lang="en-AU" b="1" dirty="0" smtClean="0"/>
              <a:t>Layer </a:t>
            </a:r>
            <a:r>
              <a:rPr lang="en-AU" b="1" dirty="0"/>
              <a:t>3: Solver</a:t>
            </a:r>
          </a:p>
          <a:p>
            <a:pPr marL="0" indent="0">
              <a:buNone/>
            </a:pPr>
            <a:r>
              <a:rPr lang="en-AU" dirty="0"/>
              <a:t>there are many ways to solve NNMF, but the team decide to use Gradient </a:t>
            </a:r>
            <a:r>
              <a:rPr lang="en-AU" dirty="0" smtClean="0"/>
              <a:t>Descend, because </a:t>
            </a:r>
            <a:r>
              <a:rPr lang="en-AU" dirty="0"/>
              <a:t>of the relative small size </a:t>
            </a:r>
            <a:r>
              <a:rPr lang="en-AU" dirty="0" smtClean="0"/>
              <a:t>database</a:t>
            </a:r>
            <a:endParaRPr lang="en-AU" dirty="0"/>
          </a:p>
        </p:txBody>
      </p:sp>
    </p:spTree>
    <p:extLst>
      <p:ext uri="{BB962C8B-B14F-4D97-AF65-F5344CB8AC3E}">
        <p14:creationId xmlns:p14="http://schemas.microsoft.com/office/powerpoint/2010/main" val="21315382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Learning analytics system</a:t>
            </a:r>
            <a:endParaRPr lang="en-AU" dirty="0"/>
          </a:p>
        </p:txBody>
      </p:sp>
      <p:sp>
        <p:nvSpPr>
          <p:cNvPr id="3" name="Content Placeholder 2"/>
          <p:cNvSpPr>
            <a:spLocks noGrp="1"/>
          </p:cNvSpPr>
          <p:nvPr>
            <p:ph idx="1"/>
          </p:nvPr>
        </p:nvSpPr>
        <p:spPr/>
        <p:txBody>
          <a:bodyPr>
            <a:normAutofit fontScale="92500" lnSpcReduction="10000"/>
          </a:bodyPr>
          <a:lstStyle/>
          <a:p>
            <a:r>
              <a:rPr lang="en-AU" b="1" dirty="0"/>
              <a:t>Layer 1: Application</a:t>
            </a:r>
          </a:p>
          <a:p>
            <a:pPr marL="0" indent="0">
              <a:buNone/>
            </a:pPr>
            <a:r>
              <a:rPr lang="en-AU" dirty="0" smtClean="0"/>
              <a:t>hypothetically</a:t>
            </a:r>
            <a:r>
              <a:rPr lang="en-AU" dirty="0"/>
              <a:t>, UTS decides to build the world’s best learning analytic </a:t>
            </a:r>
            <a:r>
              <a:rPr lang="en-AU" dirty="0" smtClean="0"/>
              <a:t>system: it </a:t>
            </a:r>
            <a:r>
              <a:rPr lang="en-AU" dirty="0"/>
              <a:t>takes into consideration of the student’s histories of studies and their interest, then it produces </a:t>
            </a:r>
            <a:r>
              <a:rPr lang="en-AU" dirty="0" smtClean="0"/>
              <a:t>a “future </a:t>
            </a:r>
            <a:r>
              <a:rPr lang="en-AU" dirty="0"/>
              <a:t>study plan” deems to be best fit for each and every </a:t>
            </a:r>
            <a:r>
              <a:rPr lang="en-AU" dirty="0" smtClean="0"/>
              <a:t>student and </a:t>
            </a:r>
            <a:r>
              <a:rPr lang="en-AU" dirty="0"/>
              <a:t>of course, they asked Richard’s team to conduct this work</a:t>
            </a:r>
          </a:p>
          <a:p>
            <a:r>
              <a:rPr lang="da-DK" b="1" dirty="0" smtClean="0"/>
              <a:t>Layer </a:t>
            </a:r>
            <a:r>
              <a:rPr lang="da-DK" b="1" dirty="0"/>
              <a:t>2: Model </a:t>
            </a:r>
            <a:r>
              <a:rPr lang="da-DK" b="1" dirty="0" smtClean="0"/>
              <a:t>Formulation</a:t>
            </a:r>
          </a:p>
          <a:p>
            <a:pPr marL="0" indent="0">
              <a:buNone/>
            </a:pPr>
            <a:r>
              <a:rPr lang="en-AU" dirty="0" smtClean="0"/>
              <a:t>Richard’s </a:t>
            </a:r>
            <a:r>
              <a:rPr lang="en-AU" dirty="0"/>
              <a:t>team decides to base this model using a modified Recurrent Neural </a:t>
            </a:r>
            <a:r>
              <a:rPr lang="en-AU" dirty="0" smtClean="0"/>
              <a:t>Network (RNN</a:t>
            </a:r>
            <a:r>
              <a:rPr lang="en-AU" dirty="0"/>
              <a:t>).</a:t>
            </a:r>
          </a:p>
          <a:p>
            <a:r>
              <a:rPr lang="en-AU" b="1" dirty="0" smtClean="0"/>
              <a:t>Layer </a:t>
            </a:r>
            <a:r>
              <a:rPr lang="en-AU" b="1" dirty="0"/>
              <a:t>3: </a:t>
            </a:r>
            <a:r>
              <a:rPr lang="en-AU" b="1" dirty="0" smtClean="0"/>
              <a:t>Solver</a:t>
            </a:r>
          </a:p>
          <a:p>
            <a:pPr marL="0" indent="0">
              <a:buNone/>
            </a:pPr>
            <a:r>
              <a:rPr lang="en-AU" dirty="0" smtClean="0"/>
              <a:t>learn </a:t>
            </a:r>
            <a:r>
              <a:rPr lang="en-AU" dirty="0"/>
              <a:t>all the parameters of RNN using standard back-propagation.</a:t>
            </a:r>
            <a:endParaRPr lang="en-AU" dirty="0"/>
          </a:p>
        </p:txBody>
      </p:sp>
    </p:spTree>
    <p:extLst>
      <p:ext uri="{BB962C8B-B14F-4D97-AF65-F5344CB8AC3E}">
        <p14:creationId xmlns:p14="http://schemas.microsoft.com/office/powerpoint/2010/main" val="708289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Some conclusion remarks</a:t>
            </a:r>
            <a:endParaRPr lang="en-AU" dirty="0"/>
          </a:p>
        </p:txBody>
      </p:sp>
      <p:sp>
        <p:nvSpPr>
          <p:cNvPr id="3" name="Subtitle 2"/>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20177073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OECD chart for collaboration between researches and businesses</a:t>
            </a:r>
            <a:br>
              <a:rPr lang="en-AU" dirty="0"/>
            </a:br>
            <a:endParaRPr lang="en-AU" dirty="0"/>
          </a:p>
        </p:txBody>
      </p:sp>
      <p:sp>
        <p:nvSpPr>
          <p:cNvPr id="3" name="Content Placeholder 2"/>
          <p:cNvSpPr>
            <a:spLocks noGrp="1"/>
          </p:cNvSpPr>
          <p:nvPr>
            <p:ph idx="1"/>
          </p:nvPr>
        </p:nvSpPr>
        <p:spPr/>
        <p:txBody>
          <a:bodyPr/>
          <a:lstStyle/>
          <a:p>
            <a:endParaRPr lang="en-AU"/>
          </a:p>
        </p:txBody>
      </p:sp>
      <p:pic>
        <p:nvPicPr>
          <p:cNvPr id="4" name="OECD.png" descr="OECD.png"/>
          <p:cNvPicPr>
            <a:picLocks/>
          </p:cNvPicPr>
          <p:nvPr/>
        </p:nvPicPr>
        <p:blipFill>
          <a:blip r:embed="rId2">
            <a:extLst/>
          </a:blip>
          <a:srcRect l="11381" r="11381"/>
          <a:stretch>
            <a:fillRect/>
          </a:stretch>
        </p:blipFill>
        <p:spPr>
          <a:xfrm>
            <a:off x="1752107" y="4020192"/>
            <a:ext cx="9323521" cy="4324555"/>
          </a:xfrm>
          <a:prstGeom prst="rect">
            <a:avLst/>
          </a:prstGeom>
        </p:spPr>
      </p:pic>
      <p:sp>
        <p:nvSpPr>
          <p:cNvPr id="6" name="OECD, based on Eurostat (CIS-2010) and national data sources, June 2013."/>
          <p:cNvSpPr txBox="1">
            <a:spLocks/>
          </p:cNvSpPr>
          <p:nvPr/>
        </p:nvSpPr>
        <p:spPr>
          <a:xfrm>
            <a:off x="1658621" y="8610909"/>
            <a:ext cx="8787888" cy="428424"/>
          </a:xfrm>
          <a:prstGeom prst="rect">
            <a:avLst/>
          </a:prstGeom>
        </p:spPr>
        <p:txBody>
          <a:bodyPr vert="horz" lIns="91440" tIns="45720" rIns="91440" bIns="45720" rtlCol="0" anchor="t">
            <a:normAutofit fontScale="90000"/>
          </a:bodyPr>
          <a:lstStyle>
            <a:lvl1pPr algn="l" defTabSz="457200" rtl="0" eaLnBrk="1" latinLnBrk="0" hangingPunct="1">
              <a:lnSpc>
                <a:spcPct val="89000"/>
              </a:lnSpc>
              <a:spcBef>
                <a:spcPct val="0"/>
              </a:spcBef>
              <a:buNone/>
              <a:defRPr sz="2000" kern="1200" baseline="0">
                <a:solidFill>
                  <a:schemeClr val="tx2"/>
                </a:solidFill>
                <a:latin typeface="Arial"/>
                <a:ea typeface="Arial"/>
                <a:cs typeface="Arial"/>
                <a:sym typeface="Arial"/>
              </a:defRPr>
            </a:lvl1pPr>
          </a:lstStyle>
          <a:p>
            <a:pPr>
              <a:defRPr>
                <a:effectLst/>
              </a:defRPr>
            </a:pPr>
            <a:r>
              <a:rPr lang="en-AU" smtClean="0">
                <a:effectLst/>
              </a:rPr>
              <a:t>OECD, based on Eurostat (CIS-2010) and national data sources, June 2013. </a:t>
            </a:r>
            <a:endParaRPr lang="en-AU" dirty="0">
              <a:effectLst/>
            </a:endParaRPr>
          </a:p>
        </p:txBody>
      </p:sp>
    </p:spTree>
    <p:extLst>
      <p:ext uri="{BB962C8B-B14F-4D97-AF65-F5344CB8AC3E}">
        <p14:creationId xmlns:p14="http://schemas.microsoft.com/office/powerpoint/2010/main" val="8248103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List of world leading AI and Machine Learning scholars employed by companies</a:t>
            </a:r>
          </a:p>
        </p:txBody>
      </p:sp>
      <p:sp>
        <p:nvSpPr>
          <p:cNvPr id="3" name="Content Placeholder 2"/>
          <p:cNvSpPr>
            <a:spLocks noGrp="1"/>
          </p:cNvSpPr>
          <p:nvPr>
            <p:ph idx="1"/>
          </p:nvPr>
        </p:nvSpPr>
        <p:spPr/>
        <p:txBody>
          <a:bodyPr>
            <a:normAutofit fontScale="70000" lnSpcReduction="20000"/>
          </a:bodyPr>
          <a:lstStyle/>
          <a:p>
            <a:r>
              <a:rPr lang="en-AU" dirty="0" err="1"/>
              <a:t>Geoffery</a:t>
            </a:r>
            <a:r>
              <a:rPr lang="en-AU" dirty="0"/>
              <a:t> </a:t>
            </a:r>
            <a:r>
              <a:rPr lang="en-AU" dirty="0" err="1"/>
              <a:t>Hitton</a:t>
            </a:r>
            <a:r>
              <a:rPr lang="en-AU" dirty="0"/>
              <a:t>, Google and </a:t>
            </a:r>
            <a:r>
              <a:rPr lang="en-AU" dirty="0" err="1"/>
              <a:t>DNNresearch</a:t>
            </a:r>
            <a:r>
              <a:rPr lang="en-AU" dirty="0"/>
              <a:t> </a:t>
            </a:r>
            <a:r>
              <a:rPr lang="en-AU" dirty="0" err="1"/>
              <a:t>Inc</a:t>
            </a:r>
            <a:r>
              <a:rPr lang="en-AU" dirty="0"/>
              <a:t>, USA</a:t>
            </a:r>
          </a:p>
          <a:p>
            <a:r>
              <a:rPr lang="en-AU" dirty="0"/>
              <a:t>Richard S. Sutton, head academic advisor to Royal Bank of Canada, Canada</a:t>
            </a:r>
          </a:p>
          <a:p>
            <a:r>
              <a:rPr lang="en-AU" dirty="0"/>
              <a:t>Michael I Jordan, technical adviser to the Ant Financials, China</a:t>
            </a:r>
          </a:p>
          <a:p>
            <a:r>
              <a:rPr lang="en-AU" dirty="0"/>
              <a:t>Yann </a:t>
            </a:r>
            <a:r>
              <a:rPr lang="en-AU" dirty="0" err="1"/>
              <a:t>Lecun</a:t>
            </a:r>
            <a:r>
              <a:rPr lang="en-AU" dirty="0"/>
              <a:t>, Director of AI Research at </a:t>
            </a:r>
            <a:r>
              <a:rPr lang="en-AU" dirty="0" err="1"/>
              <a:t>Facebook,USA</a:t>
            </a:r>
            <a:endParaRPr lang="en-AU" dirty="0"/>
          </a:p>
          <a:p>
            <a:r>
              <a:rPr lang="en-AU" dirty="0" err="1"/>
              <a:t>Zoubin</a:t>
            </a:r>
            <a:r>
              <a:rPr lang="en-AU" dirty="0"/>
              <a:t> </a:t>
            </a:r>
            <a:r>
              <a:rPr lang="en-AU" dirty="0" err="1"/>
              <a:t>Ghahramani</a:t>
            </a:r>
            <a:r>
              <a:rPr lang="en-AU" dirty="0"/>
              <a:t>, Uber’s Chief </a:t>
            </a:r>
            <a:r>
              <a:rPr lang="en-AU" dirty="0" err="1"/>
              <a:t>Scientist,USA</a:t>
            </a:r>
            <a:endParaRPr lang="en-AU" dirty="0"/>
          </a:p>
          <a:p>
            <a:r>
              <a:rPr lang="en-AU" dirty="0" err="1"/>
              <a:t>Fei-Fei</a:t>
            </a:r>
            <a:r>
              <a:rPr lang="en-AU" dirty="0"/>
              <a:t> Li, Chief Scientist of Artificial Intelligence &amp; Machine Learning, Google Cloud USA</a:t>
            </a:r>
          </a:p>
          <a:p>
            <a:r>
              <a:rPr lang="en-AU" dirty="0"/>
              <a:t>Daphne </a:t>
            </a:r>
            <a:r>
              <a:rPr lang="en-AU" dirty="0" err="1"/>
              <a:t>Koller</a:t>
            </a:r>
            <a:r>
              <a:rPr lang="en-AU" dirty="0"/>
              <a:t>, Chief Computing Officer, Calico Labs USA</a:t>
            </a:r>
          </a:p>
          <a:p>
            <a:r>
              <a:rPr lang="en-AU" dirty="0"/>
              <a:t>Andrea Frome, Director of Research, </a:t>
            </a:r>
            <a:r>
              <a:rPr lang="en-AU" dirty="0" err="1"/>
              <a:t>Clarifai</a:t>
            </a:r>
            <a:r>
              <a:rPr lang="en-AU" dirty="0"/>
              <a:t> UK</a:t>
            </a:r>
          </a:p>
          <a:p>
            <a:r>
              <a:rPr lang="en-AU" dirty="0"/>
              <a:t>Carol </a:t>
            </a:r>
            <a:r>
              <a:rPr lang="en-AU" dirty="0" err="1"/>
              <a:t>Reiley</a:t>
            </a:r>
            <a:r>
              <a:rPr lang="en-AU" dirty="0"/>
              <a:t>, Co-Founder &amp; President, Drive.ai USA</a:t>
            </a:r>
          </a:p>
          <a:p>
            <a:r>
              <a:rPr lang="en-AU" dirty="0"/>
              <a:t>Hua Wu, Technical Chief, Baidu Natural Language Processing (NLP) Team China</a:t>
            </a:r>
          </a:p>
          <a:p>
            <a:r>
              <a:rPr lang="en-AU" dirty="0" err="1"/>
              <a:t>Ayse</a:t>
            </a:r>
            <a:r>
              <a:rPr lang="en-AU" dirty="0"/>
              <a:t> </a:t>
            </a:r>
            <a:r>
              <a:rPr lang="en-AU" dirty="0" err="1"/>
              <a:t>Naz</a:t>
            </a:r>
            <a:r>
              <a:rPr lang="en-AU" dirty="0"/>
              <a:t> </a:t>
            </a:r>
            <a:r>
              <a:rPr lang="en-AU" dirty="0" err="1"/>
              <a:t>Erkan</a:t>
            </a:r>
            <a:r>
              <a:rPr lang="en-AU" dirty="0"/>
              <a:t>, Staff Data Scientist, Twitter USA</a:t>
            </a:r>
          </a:p>
        </p:txBody>
      </p:sp>
    </p:spTree>
    <p:extLst>
      <p:ext uri="{BB962C8B-B14F-4D97-AF65-F5344CB8AC3E}">
        <p14:creationId xmlns:p14="http://schemas.microsoft.com/office/powerpoint/2010/main" val="3899942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Marketing and Machine Learning"/>
          <p:cNvSpPr txBox="1">
            <a:spLocks noGrp="1"/>
          </p:cNvSpPr>
          <p:nvPr>
            <p:ph type="title"/>
          </p:nvPr>
        </p:nvSpPr>
        <p:spPr>
          <a:prstGeom prst="rect">
            <a:avLst/>
          </a:prstGeom>
        </p:spPr>
        <p:txBody>
          <a:bodyPr/>
          <a:lstStyle/>
          <a:p>
            <a:r>
              <a:rPr lang="en-AU" dirty="0">
                <a:solidFill>
                  <a:srgbClr val="FF0000"/>
                </a:solidFill>
              </a:rPr>
              <a:t>[</a:t>
            </a:r>
            <a:r>
              <a:rPr lang="en-AU" u="sng" dirty="0">
                <a:solidFill>
                  <a:srgbClr val="FF0000"/>
                </a:solidFill>
              </a:rPr>
              <a:t>Retailer</a:t>
            </a:r>
            <a:r>
              <a:rPr lang="en-AU" dirty="0">
                <a:solidFill>
                  <a:srgbClr val="FF0000"/>
                </a:solidFill>
              </a:rPr>
              <a:t>]</a:t>
            </a:r>
            <a:endParaRPr u="sng" dirty="0">
              <a:solidFill>
                <a:srgbClr val="FF0000"/>
              </a:solidFill>
            </a:endParaRPr>
          </a:p>
        </p:txBody>
      </p:sp>
      <p:sp>
        <p:nvSpPr>
          <p:cNvPr id="2" name="Text Placeholder 1"/>
          <p:cNvSpPr>
            <a:spLocks noGrp="1"/>
          </p:cNvSpPr>
          <p:nvPr>
            <p:ph type="body" idx="1"/>
          </p:nvPr>
        </p:nvSpPr>
        <p:spPr>
          <a:xfrm>
            <a:off x="787400" y="2768600"/>
            <a:ext cx="6042222" cy="712426"/>
          </a:xfrm>
        </p:spPr>
        <p:txBody>
          <a:bodyPr>
            <a:normAutofit fontScale="85000" lnSpcReduction="20000"/>
          </a:bodyPr>
          <a:lstStyle/>
          <a:p>
            <a:pPr>
              <a:buFont typeface="Arial" panose="020B0604020202020204" pitchFamily="34" charset="0"/>
              <a:buChar char="•"/>
            </a:pPr>
            <a:r>
              <a:rPr lang="en-AU" sz="3200" dirty="0" smtClean="0"/>
              <a:t>A retailer may also monitor its social account</a:t>
            </a:r>
            <a:endParaRPr lang="en-AU" sz="3200" dirty="0">
              <a:solidFill>
                <a:schemeClr val="tx1"/>
              </a:solidFill>
            </a:endParaRPr>
          </a:p>
        </p:txBody>
      </p:sp>
      <p:sp>
        <p:nvSpPr>
          <p:cNvPr id="8" name="Rectangle 7"/>
          <p:cNvSpPr/>
          <p:nvPr/>
        </p:nvSpPr>
        <p:spPr>
          <a:xfrm>
            <a:off x="1872944" y="6351272"/>
            <a:ext cx="4414343" cy="2264081"/>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Data collected:</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Tweeter messages about the  retailer and its brands</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Facebook review on this retailer</a:t>
            </a:r>
          </a:p>
        </p:txBody>
      </p:sp>
      <p:sp>
        <p:nvSpPr>
          <p:cNvPr id="9" name="Rectangle 8"/>
          <p:cNvSpPr/>
          <p:nvPr/>
        </p:nvSpPr>
        <p:spPr>
          <a:xfrm>
            <a:off x="7423458" y="6351272"/>
            <a:ext cx="4414343" cy="1916935"/>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ML can help to:</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Sentiment analysis about its customer experience</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Predicting trends</a:t>
            </a:r>
          </a:p>
        </p:txBody>
      </p:sp>
      <p:pic>
        <p:nvPicPr>
          <p:cNvPr id="4" name="Picture 3"/>
          <p:cNvPicPr>
            <a:picLocks noChangeAspect="1"/>
          </p:cNvPicPr>
          <p:nvPr/>
        </p:nvPicPr>
        <p:blipFill>
          <a:blip r:embed="rId3"/>
          <a:stretch>
            <a:fillRect/>
          </a:stretch>
        </p:blipFill>
        <p:spPr>
          <a:xfrm>
            <a:off x="7194801" y="2768600"/>
            <a:ext cx="4921390" cy="2585370"/>
          </a:xfrm>
          <a:prstGeom prst="rect">
            <a:avLst/>
          </a:prstGeom>
        </p:spPr>
      </p:pic>
    </p:spTree>
    <p:extLst>
      <p:ext uri="{BB962C8B-B14F-4D97-AF65-F5344CB8AC3E}">
        <p14:creationId xmlns:p14="http://schemas.microsoft.com/office/powerpoint/2010/main" val="2269468745"/>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a:t>shorten ML knowledge gap between industry and academia</a:t>
            </a:r>
            <a:endParaRPr lang="en-AU" dirty="0"/>
          </a:p>
        </p:txBody>
      </p:sp>
      <p:sp>
        <p:nvSpPr>
          <p:cNvPr id="3" name="Content Placeholder 2"/>
          <p:cNvSpPr>
            <a:spLocks noGrp="1"/>
          </p:cNvSpPr>
          <p:nvPr>
            <p:ph idx="1"/>
          </p:nvPr>
        </p:nvSpPr>
        <p:spPr/>
        <p:txBody>
          <a:bodyPr>
            <a:normAutofit fontScale="92500"/>
          </a:bodyPr>
          <a:lstStyle/>
          <a:p>
            <a:r>
              <a:rPr lang="en-AU" dirty="0" smtClean="0"/>
              <a:t>problem </a:t>
            </a:r>
            <a:r>
              <a:rPr lang="en-AU" dirty="0"/>
              <a:t>almost every data strategist is facing today is, how to make the most out of </a:t>
            </a:r>
            <a:r>
              <a:rPr lang="en-AU" dirty="0" smtClean="0"/>
              <a:t>the booming </a:t>
            </a:r>
            <a:r>
              <a:rPr lang="en-AU" dirty="0"/>
              <a:t>opportunities in machine learning:</a:t>
            </a:r>
          </a:p>
          <a:p>
            <a:r>
              <a:rPr lang="en-AU" dirty="0" smtClean="0"/>
              <a:t>when </a:t>
            </a:r>
            <a:r>
              <a:rPr lang="en-AU" dirty="0"/>
              <a:t>it comes to esoteric nature of data science, many corporate leaders maybe </a:t>
            </a:r>
            <a:r>
              <a:rPr lang="en-AU" dirty="0" smtClean="0"/>
              <a:t>missing out </a:t>
            </a:r>
            <a:r>
              <a:rPr lang="en-AU" dirty="0"/>
              <a:t>on the full benefit, because they may be unsure of what machine learning is and what </a:t>
            </a:r>
            <a:r>
              <a:rPr lang="en-AU" dirty="0" err="1" smtClean="0"/>
              <a:t>itcan</a:t>
            </a:r>
            <a:r>
              <a:rPr lang="en-AU" dirty="0" smtClean="0"/>
              <a:t> </a:t>
            </a:r>
            <a:r>
              <a:rPr lang="en-AU" dirty="0"/>
              <a:t>do for them</a:t>
            </a:r>
          </a:p>
          <a:p>
            <a:r>
              <a:rPr lang="en-AU" dirty="0" smtClean="0"/>
              <a:t>Often</a:t>
            </a:r>
            <a:r>
              <a:rPr lang="en-AU" dirty="0"/>
              <a:t>, it can be as simple as fearing the unknown holding corporate leaders back </a:t>
            </a:r>
            <a:r>
              <a:rPr lang="en-AU" dirty="0" smtClean="0"/>
              <a:t>from embarking </a:t>
            </a:r>
            <a:r>
              <a:rPr lang="en-AU" dirty="0"/>
              <a:t>on machine learning projects with specialists</a:t>
            </a:r>
          </a:p>
          <a:p>
            <a:r>
              <a:rPr lang="en-AU" dirty="0" smtClean="0"/>
              <a:t>academia </a:t>
            </a:r>
            <a:r>
              <a:rPr lang="en-AU" dirty="0"/>
              <a:t>can help in many areas. For example, University can help industry to </a:t>
            </a:r>
            <a:r>
              <a:rPr lang="en-AU" dirty="0" smtClean="0"/>
              <a:t>answer some </a:t>
            </a:r>
            <a:r>
              <a:rPr lang="en-AU" dirty="0"/>
              <a:t>of the questions (next slides</a:t>
            </a:r>
            <a:r>
              <a:rPr lang="en-AU" dirty="0" smtClean="0"/>
              <a:t>)</a:t>
            </a:r>
            <a:endParaRPr lang="en-AU" dirty="0"/>
          </a:p>
        </p:txBody>
      </p:sp>
    </p:spTree>
    <p:extLst>
      <p:ext uri="{BB962C8B-B14F-4D97-AF65-F5344CB8AC3E}">
        <p14:creationId xmlns:p14="http://schemas.microsoft.com/office/powerpoint/2010/main" val="985782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“Is the product a really high tech one?”</a:t>
            </a:r>
            <a:endParaRPr lang="en-AU" dirty="0"/>
          </a:p>
        </p:txBody>
      </p:sp>
      <p:sp>
        <p:nvSpPr>
          <p:cNvPr id="3" name="Content Placeholder 2"/>
          <p:cNvSpPr>
            <a:spLocks noGrp="1"/>
          </p:cNvSpPr>
          <p:nvPr>
            <p:ph idx="1"/>
          </p:nvPr>
        </p:nvSpPr>
        <p:spPr/>
        <p:txBody>
          <a:bodyPr/>
          <a:lstStyle/>
          <a:p>
            <a:r>
              <a:rPr lang="en-AU" dirty="0"/>
              <a:t>ML vendors tries to “sell” machine learning/AI solutions to industries every day.</a:t>
            </a:r>
          </a:p>
          <a:p>
            <a:r>
              <a:rPr lang="en-AU" dirty="0"/>
              <a:t>I how much technologies really is in its product?</a:t>
            </a:r>
          </a:p>
          <a:p>
            <a:r>
              <a:rPr lang="en-AU" dirty="0"/>
              <a:t>I for example, vendors may sell a “cutting-edge speech recognition” solution using </a:t>
            </a:r>
            <a:r>
              <a:rPr lang="en-AU" dirty="0" smtClean="0"/>
              <a:t>a wrapper </a:t>
            </a:r>
            <a:r>
              <a:rPr lang="en-AU" dirty="0"/>
              <a:t>around off-the-shelf Google or Amazon cloud engine</a:t>
            </a:r>
            <a:endParaRPr lang="en-AU" dirty="0"/>
          </a:p>
        </p:txBody>
      </p:sp>
    </p:spTree>
    <p:extLst>
      <p:ext uri="{BB962C8B-B14F-4D97-AF65-F5344CB8AC3E}">
        <p14:creationId xmlns:p14="http://schemas.microsoft.com/office/powerpoint/2010/main" val="2928497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“am I hiring the right data scientist?”</a:t>
            </a:r>
            <a:endParaRPr lang="en-AU" dirty="0"/>
          </a:p>
        </p:txBody>
      </p:sp>
      <p:sp>
        <p:nvSpPr>
          <p:cNvPr id="3" name="Content Placeholder 2"/>
          <p:cNvSpPr>
            <a:spLocks noGrp="1"/>
          </p:cNvSpPr>
          <p:nvPr>
            <p:ph idx="1"/>
          </p:nvPr>
        </p:nvSpPr>
        <p:spPr/>
        <p:txBody>
          <a:bodyPr/>
          <a:lstStyle/>
          <a:p>
            <a:r>
              <a:rPr lang="en-AU" dirty="0" smtClean="0"/>
              <a:t>produce </a:t>
            </a:r>
            <a:r>
              <a:rPr lang="en-AU" dirty="0"/>
              <a:t>a “machine learning demo” is much easier today than it has ever been</a:t>
            </a:r>
          </a:p>
          <a:p>
            <a:r>
              <a:rPr lang="en-AU" dirty="0" smtClean="0"/>
              <a:t>there </a:t>
            </a:r>
            <a:r>
              <a:rPr lang="en-AU" dirty="0"/>
              <a:t>are many open-source stuff out there on </a:t>
            </a:r>
            <a:r>
              <a:rPr lang="en-AU" dirty="0" err="1"/>
              <a:t>Github</a:t>
            </a:r>
            <a:r>
              <a:rPr lang="en-AU" dirty="0"/>
              <a:t>! - simply run them will produce </a:t>
            </a:r>
            <a:r>
              <a:rPr lang="en-AU" dirty="0" smtClean="0"/>
              <a:t>an “impressive </a:t>
            </a:r>
            <a:r>
              <a:rPr lang="en-AU" dirty="0"/>
              <a:t>demo”</a:t>
            </a:r>
          </a:p>
          <a:p>
            <a:r>
              <a:rPr lang="en-AU" dirty="0" smtClean="0"/>
              <a:t>machine </a:t>
            </a:r>
            <a:r>
              <a:rPr lang="en-AU" dirty="0"/>
              <a:t>learning is new to a lot of data strategists, </a:t>
            </a:r>
            <a:r>
              <a:rPr lang="en-AU" dirty="0" smtClean="0"/>
              <a:t>therefore how </a:t>
            </a:r>
            <a:r>
              <a:rPr lang="en-AU" dirty="0"/>
              <a:t>can a corporate pick the right candidate, i.e., someone knowledgeable in ML </a:t>
            </a:r>
            <a:r>
              <a:rPr lang="en-AU" dirty="0" smtClean="0"/>
              <a:t>versus someone </a:t>
            </a:r>
            <a:r>
              <a:rPr lang="en-AU" dirty="0"/>
              <a:t>just ran the code from </a:t>
            </a:r>
            <a:r>
              <a:rPr lang="en-AU" dirty="0" err="1"/>
              <a:t>Gibhub</a:t>
            </a:r>
            <a:r>
              <a:rPr lang="en-AU" dirty="0"/>
              <a:t> two days ago.</a:t>
            </a:r>
            <a:endParaRPr lang="en-AU" dirty="0"/>
          </a:p>
        </p:txBody>
      </p:sp>
    </p:spTree>
    <p:extLst>
      <p:ext uri="{BB962C8B-B14F-4D97-AF65-F5344CB8AC3E}">
        <p14:creationId xmlns:p14="http://schemas.microsoft.com/office/powerpoint/2010/main" val="6520485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“am I using the ML tool appropriately?”</a:t>
            </a:r>
            <a:endParaRPr lang="en-AU" dirty="0"/>
          </a:p>
        </p:txBody>
      </p:sp>
      <p:sp>
        <p:nvSpPr>
          <p:cNvPr id="3" name="Content Placeholder 2"/>
          <p:cNvSpPr>
            <a:spLocks noGrp="1"/>
          </p:cNvSpPr>
          <p:nvPr>
            <p:ph idx="1"/>
          </p:nvPr>
        </p:nvSpPr>
        <p:spPr/>
        <p:txBody>
          <a:bodyPr/>
          <a:lstStyle/>
          <a:p>
            <a:r>
              <a:rPr lang="en-AU" dirty="0"/>
              <a:t>if someone was to write a computer software, you know when something is wrong: </a:t>
            </a:r>
            <a:r>
              <a:rPr lang="en-AU" dirty="0" smtClean="0"/>
              <a:t>for example</a:t>
            </a:r>
            <a:r>
              <a:rPr lang="en-AU" dirty="0"/>
              <a:t>, website crashes</a:t>
            </a:r>
          </a:p>
          <a:p>
            <a:r>
              <a:rPr lang="en-AU" dirty="0" smtClean="0"/>
              <a:t>ML </a:t>
            </a:r>
            <a:r>
              <a:rPr lang="en-AU" dirty="0"/>
              <a:t>algorithm will “always” run and always produce some results</a:t>
            </a:r>
          </a:p>
          <a:p>
            <a:r>
              <a:rPr lang="en-AU" dirty="0" smtClean="0"/>
              <a:t>therefore</a:t>
            </a:r>
            <a:r>
              <a:rPr lang="en-AU" dirty="0"/>
              <a:t>, it’s vitally important to make sure the results are meaningful and/or </a:t>
            </a:r>
            <a:r>
              <a:rPr lang="en-AU" dirty="0" smtClean="0"/>
              <a:t>correct assumptions</a:t>
            </a:r>
            <a:r>
              <a:rPr lang="en-AU" dirty="0"/>
              <a:t>, algorithms are </a:t>
            </a:r>
            <a:r>
              <a:rPr lang="en-AU" dirty="0" smtClean="0"/>
              <a:t>used</a:t>
            </a:r>
            <a:endParaRPr lang="en-AU" dirty="0"/>
          </a:p>
        </p:txBody>
      </p:sp>
    </p:spTree>
    <p:extLst>
      <p:ext uri="{BB962C8B-B14F-4D97-AF65-F5344CB8AC3E}">
        <p14:creationId xmlns:p14="http://schemas.microsoft.com/office/powerpoint/2010/main" val="39622890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Some resources</a:t>
            </a:r>
            <a:endParaRPr lang="en-AU" dirty="0"/>
          </a:p>
        </p:txBody>
      </p:sp>
      <p:sp>
        <p:nvSpPr>
          <p:cNvPr id="3" name="Content Placeholder 2"/>
          <p:cNvSpPr>
            <a:spLocks noGrp="1"/>
          </p:cNvSpPr>
          <p:nvPr>
            <p:ph idx="1"/>
          </p:nvPr>
        </p:nvSpPr>
        <p:spPr/>
        <p:txBody>
          <a:bodyPr/>
          <a:lstStyle/>
          <a:p>
            <a:r>
              <a:rPr lang="en-AU" dirty="0" smtClean="0"/>
              <a:t>Prof Richard Xu’s </a:t>
            </a:r>
            <a:r>
              <a:rPr lang="en-AU" dirty="0"/>
              <a:t>machine learning </a:t>
            </a:r>
            <a:r>
              <a:rPr lang="en-AU" dirty="0" smtClean="0"/>
              <a:t>notes and source code</a:t>
            </a:r>
            <a:endParaRPr lang="en-AU" dirty="0"/>
          </a:p>
          <a:p>
            <a:pPr marL="0" indent="0">
              <a:buNone/>
            </a:pPr>
            <a:r>
              <a:rPr lang="en-AU" dirty="0" smtClean="0">
                <a:hlinkClick r:id="rId2"/>
              </a:rPr>
              <a:t>https</a:t>
            </a:r>
            <a:r>
              <a:rPr lang="en-AU" dirty="0">
                <a:hlinkClick r:id="rId2"/>
              </a:rPr>
              <a:t>://</a:t>
            </a:r>
            <a:r>
              <a:rPr lang="en-AU" dirty="0" smtClean="0">
                <a:hlinkClick r:id="rId2"/>
              </a:rPr>
              <a:t>github.com/roboticcam/machine-learning-notes</a:t>
            </a:r>
            <a:endParaRPr lang="en-AU" dirty="0" smtClean="0"/>
          </a:p>
          <a:p>
            <a:r>
              <a:rPr lang="en-AU" dirty="0" smtClean="0"/>
              <a:t>Andrew Ng’s Machine learning MOOCS</a:t>
            </a:r>
          </a:p>
          <a:p>
            <a:pPr marL="0" indent="0">
              <a:buNone/>
            </a:pPr>
            <a:r>
              <a:rPr lang="en-AU" dirty="0">
                <a:hlinkClick r:id="rId3"/>
              </a:rPr>
              <a:t>https</a:t>
            </a:r>
            <a:r>
              <a:rPr lang="en-AU">
                <a:hlinkClick r:id="rId3"/>
              </a:rPr>
              <a:t>://</a:t>
            </a:r>
            <a:r>
              <a:rPr lang="en-AU" smtClean="0">
                <a:hlinkClick r:id="rId3"/>
              </a:rPr>
              <a:t>www.coursera.org/learn/machine-learning</a:t>
            </a:r>
            <a:r>
              <a:rPr lang="en-AU" smtClean="0"/>
              <a:t> </a:t>
            </a:r>
            <a:endParaRPr lang="en-AU" dirty="0" smtClean="0"/>
          </a:p>
          <a:p>
            <a:pPr marL="0" indent="0">
              <a:buNone/>
            </a:pPr>
            <a:endParaRPr lang="en-AU" dirty="0" smtClean="0"/>
          </a:p>
        </p:txBody>
      </p:sp>
    </p:spTree>
    <p:extLst>
      <p:ext uri="{BB962C8B-B14F-4D97-AF65-F5344CB8AC3E}">
        <p14:creationId xmlns:p14="http://schemas.microsoft.com/office/powerpoint/2010/main" val="242111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Marketing and Machine Learning"/>
          <p:cNvSpPr txBox="1">
            <a:spLocks noGrp="1"/>
          </p:cNvSpPr>
          <p:nvPr>
            <p:ph type="title"/>
          </p:nvPr>
        </p:nvSpPr>
        <p:spPr>
          <a:xfrm>
            <a:off x="1463040" y="975360"/>
            <a:ext cx="10241280" cy="1456690"/>
          </a:xfrm>
          <a:prstGeom prst="rect">
            <a:avLst/>
          </a:prstGeom>
        </p:spPr>
        <p:txBody>
          <a:bodyPr>
            <a:normAutofit fontScale="90000"/>
          </a:bodyPr>
          <a:lstStyle/>
          <a:p>
            <a:r>
              <a:rPr lang="en-AU" b="1" dirty="0" smtClean="0"/>
              <a:t>In summary</a:t>
            </a:r>
            <a:r>
              <a:rPr lang="en-AU" dirty="0" smtClean="0"/>
              <a:t>, ML &amp; AI helps a </a:t>
            </a:r>
            <a:r>
              <a:rPr lang="en-AU" dirty="0">
                <a:solidFill>
                  <a:srgbClr val="FF0000"/>
                </a:solidFill>
              </a:rPr>
              <a:t>[</a:t>
            </a:r>
            <a:r>
              <a:rPr lang="en-AU" u="sng" dirty="0">
                <a:solidFill>
                  <a:srgbClr val="FF0000"/>
                </a:solidFill>
              </a:rPr>
              <a:t>Retailer</a:t>
            </a:r>
            <a:r>
              <a:rPr lang="en-AU" dirty="0" smtClean="0">
                <a:solidFill>
                  <a:srgbClr val="FF0000"/>
                </a:solidFill>
              </a:rPr>
              <a:t>] </a:t>
            </a:r>
            <a:r>
              <a:rPr lang="en-AU" dirty="0" smtClean="0">
                <a:solidFill>
                  <a:schemeClr val="tx1"/>
                </a:solidFill>
              </a:rPr>
              <a:t>to</a:t>
            </a:r>
            <a:r>
              <a:rPr lang="en-AU" dirty="0" smtClean="0"/>
              <a:t>:</a:t>
            </a:r>
            <a:endParaRPr dirty="0"/>
          </a:p>
        </p:txBody>
      </p:sp>
      <p:sp>
        <p:nvSpPr>
          <p:cNvPr id="122" name="Identify best customers…"/>
          <p:cNvSpPr txBox="1">
            <a:spLocks noGrp="1"/>
          </p:cNvSpPr>
          <p:nvPr>
            <p:ph type="body" idx="1"/>
          </p:nvPr>
        </p:nvSpPr>
        <p:spPr>
          <a:xfrm>
            <a:off x="787400" y="2905760"/>
            <a:ext cx="11430000" cy="5715000"/>
          </a:xfrm>
          <a:prstGeom prst="rect">
            <a:avLst/>
          </a:prstGeom>
        </p:spPr>
        <p:txBody>
          <a:bodyPr>
            <a:noAutofit/>
          </a:bodyPr>
          <a:lstStyle/>
          <a:p>
            <a:pPr algn="just">
              <a:buFont typeface="Arial" panose="020B0604020202020204" pitchFamily="34" charset="0"/>
              <a:buChar char="•"/>
            </a:pPr>
            <a:r>
              <a:rPr lang="en-AU" sz="3200" dirty="0" smtClean="0"/>
              <a:t>Understand </a:t>
            </a:r>
            <a:r>
              <a:rPr sz="3200" dirty="0" smtClean="0"/>
              <a:t>customers</a:t>
            </a:r>
            <a:r>
              <a:rPr lang="en-AU" sz="3200" dirty="0" smtClean="0"/>
              <a:t> better</a:t>
            </a:r>
            <a:endParaRPr sz="3200" dirty="0" smtClean="0"/>
          </a:p>
          <a:p>
            <a:pPr algn="just">
              <a:buFont typeface="Arial" panose="020B0604020202020204" pitchFamily="34" charset="0"/>
              <a:buChar char="•"/>
            </a:pPr>
            <a:r>
              <a:rPr lang="en-AU" sz="3200" dirty="0" smtClean="0"/>
              <a:t>Individualised/targeted marketing </a:t>
            </a:r>
            <a:r>
              <a:rPr lang="en-AU" sz="3200" i="1" dirty="0">
                <a:solidFill>
                  <a:schemeClr val="accent1">
                    <a:lumMod val="60000"/>
                    <a:lumOff val="40000"/>
                  </a:schemeClr>
                </a:solidFill>
              </a:rPr>
              <a:t>w</a:t>
            </a:r>
            <a:r>
              <a:rPr lang="en-AU" sz="3200" i="1" dirty="0" smtClean="0">
                <a:solidFill>
                  <a:schemeClr val="accent1">
                    <a:lumMod val="60000"/>
                    <a:lumOff val="40000"/>
                  </a:schemeClr>
                </a:solidFill>
                <a:effectLst/>
              </a:rPr>
              <a:t>hat promotion/product a customer may be most interested, personalised email</a:t>
            </a:r>
          </a:p>
          <a:p>
            <a:pPr algn="just">
              <a:buFont typeface="Arial" panose="020B0604020202020204" pitchFamily="34" charset="0"/>
              <a:buChar char="•"/>
            </a:pPr>
            <a:r>
              <a:rPr lang="en-AU" sz="3200" dirty="0" smtClean="0"/>
              <a:t>Create a positive experience </a:t>
            </a:r>
            <a:r>
              <a:rPr lang="en-AU" sz="3200" i="1" dirty="0" smtClean="0">
                <a:solidFill>
                  <a:schemeClr val="accent1">
                    <a:lumMod val="60000"/>
                    <a:lumOff val="40000"/>
                  </a:schemeClr>
                </a:solidFill>
                <a:effectLst/>
              </a:rPr>
              <a:t>market driven store layout design</a:t>
            </a:r>
          </a:p>
          <a:p>
            <a:pPr algn="just">
              <a:buFont typeface="Arial" panose="020B0604020202020204" pitchFamily="34" charset="0"/>
              <a:buChar char="•"/>
            </a:pPr>
            <a:r>
              <a:rPr lang="en-AU" sz="3200" dirty="0" smtClean="0"/>
              <a:t>Better and prompt </a:t>
            </a:r>
            <a:r>
              <a:rPr lang="en-AU" sz="3200" dirty="0" smtClean="0">
                <a:effectLst/>
              </a:rPr>
              <a:t>marketing conversations </a:t>
            </a:r>
            <a:r>
              <a:rPr lang="en-AU" sz="3200" i="1" dirty="0" smtClean="0">
                <a:solidFill>
                  <a:schemeClr val="accent1">
                    <a:lumMod val="60000"/>
                    <a:lumOff val="40000"/>
                  </a:schemeClr>
                </a:solidFill>
                <a:effectLst/>
              </a:rPr>
              <a:t>using </a:t>
            </a:r>
            <a:r>
              <a:rPr lang="en-AU" sz="3200" i="1" dirty="0" err="1" smtClean="0">
                <a:solidFill>
                  <a:schemeClr val="accent1">
                    <a:lumMod val="60000"/>
                    <a:lumOff val="40000"/>
                  </a:schemeClr>
                </a:solidFill>
              </a:rPr>
              <a:t>c</a:t>
            </a:r>
            <a:r>
              <a:rPr lang="en-AU" sz="3200" i="1" dirty="0" err="1" smtClean="0">
                <a:solidFill>
                  <a:schemeClr val="accent1">
                    <a:lumMod val="60000"/>
                    <a:lumOff val="40000"/>
                  </a:schemeClr>
                </a:solidFill>
                <a:effectLst/>
              </a:rPr>
              <a:t>hatbot</a:t>
            </a:r>
            <a:endParaRPr lang="en-AU" sz="3200" i="1" dirty="0" smtClean="0">
              <a:solidFill>
                <a:schemeClr val="accent1">
                  <a:lumMod val="60000"/>
                  <a:lumOff val="40000"/>
                </a:schemeClr>
              </a:solidFill>
              <a:effectLst/>
            </a:endParaRPr>
          </a:p>
          <a:p>
            <a:pPr algn="just">
              <a:buFont typeface="Arial" panose="020B0604020202020204" pitchFamily="34" charset="0"/>
              <a:buChar char="•"/>
            </a:pPr>
            <a:r>
              <a:rPr lang="en-AU" sz="3200" dirty="0" smtClean="0">
                <a:effectLst/>
              </a:rPr>
              <a:t>Assist marketing professionals making decisions: </a:t>
            </a:r>
            <a:r>
              <a:rPr lang="en-AU" sz="3200" i="1" dirty="0" smtClean="0">
                <a:solidFill>
                  <a:schemeClr val="accent1">
                    <a:lumMod val="60000"/>
                    <a:lumOff val="40000"/>
                  </a:schemeClr>
                </a:solidFill>
                <a:effectLst/>
              </a:rPr>
              <a:t>which customer segment should spend what amount</a:t>
            </a:r>
          </a:p>
          <a:p>
            <a:pPr algn="just">
              <a:buFont typeface="Arial" panose="020B0604020202020204" pitchFamily="34" charset="0"/>
              <a:buChar char="•"/>
            </a:pPr>
            <a:r>
              <a:rPr lang="en-AU" sz="3200" dirty="0" smtClean="0">
                <a:effectLst/>
              </a:rPr>
              <a:t>….</a:t>
            </a:r>
            <a:endParaRPr sz="3200" dirty="0"/>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Marketing and Machine Learning"/>
          <p:cNvSpPr txBox="1">
            <a:spLocks noGrp="1"/>
          </p:cNvSpPr>
          <p:nvPr>
            <p:ph type="title"/>
          </p:nvPr>
        </p:nvSpPr>
        <p:spPr>
          <a:prstGeom prst="rect">
            <a:avLst/>
          </a:prstGeom>
        </p:spPr>
        <p:txBody>
          <a:bodyPr/>
          <a:lstStyle/>
          <a:p>
            <a:r>
              <a:rPr lang="en-AU" dirty="0" smtClean="0">
                <a:solidFill>
                  <a:srgbClr val="FF0000"/>
                </a:solidFill>
              </a:rPr>
              <a:t>[</a:t>
            </a:r>
            <a:r>
              <a:rPr lang="en-AU" u="sng" dirty="0" smtClean="0">
                <a:solidFill>
                  <a:srgbClr val="FF0000"/>
                </a:solidFill>
              </a:rPr>
              <a:t>Human Resource</a:t>
            </a:r>
            <a:r>
              <a:rPr lang="en-AU" dirty="0" smtClean="0">
                <a:solidFill>
                  <a:srgbClr val="FF0000"/>
                </a:solidFill>
              </a:rPr>
              <a:t>]</a:t>
            </a:r>
            <a:endParaRPr u="sng" dirty="0">
              <a:solidFill>
                <a:srgbClr val="FF0000"/>
              </a:solidFill>
            </a:endParaRPr>
          </a:p>
        </p:txBody>
      </p:sp>
      <p:sp>
        <p:nvSpPr>
          <p:cNvPr id="2" name="Text Placeholder 1"/>
          <p:cNvSpPr>
            <a:spLocks noGrp="1"/>
          </p:cNvSpPr>
          <p:nvPr>
            <p:ph type="body" idx="1"/>
          </p:nvPr>
        </p:nvSpPr>
        <p:spPr>
          <a:xfrm>
            <a:off x="787399" y="2768600"/>
            <a:ext cx="9338529" cy="712426"/>
          </a:xfrm>
        </p:spPr>
        <p:txBody>
          <a:bodyPr>
            <a:normAutofit/>
          </a:bodyPr>
          <a:lstStyle/>
          <a:p>
            <a:pPr>
              <a:buFont typeface="Arial" panose="020B0604020202020204" pitchFamily="34" charset="0"/>
              <a:buChar char="•"/>
            </a:pPr>
            <a:r>
              <a:rPr lang="en-AU" sz="3200" dirty="0" smtClean="0"/>
              <a:t>HR has a complete histories of each employee</a:t>
            </a:r>
            <a:endParaRPr lang="en-AU" sz="3200" dirty="0">
              <a:solidFill>
                <a:schemeClr val="tx1"/>
              </a:solidFill>
            </a:endParaRPr>
          </a:p>
        </p:txBody>
      </p:sp>
      <p:sp>
        <p:nvSpPr>
          <p:cNvPr id="8" name="Rectangle 7"/>
          <p:cNvSpPr/>
          <p:nvPr/>
        </p:nvSpPr>
        <p:spPr>
          <a:xfrm>
            <a:off x="1872944" y="6351272"/>
            <a:ext cx="4414343" cy="3265253"/>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Data collected:</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Employee information</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Job and tasks information</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Department information</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Evaluation report</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a:t>
            </a:r>
            <a:endParaRPr lang="en-AU" sz="2400" kern="1200" dirty="0">
              <a:solidFill>
                <a:schemeClr val="tx2"/>
              </a:solidFill>
              <a:effectLst/>
            </a:endParaRPr>
          </a:p>
        </p:txBody>
      </p:sp>
      <p:sp>
        <p:nvSpPr>
          <p:cNvPr id="9" name="Rectangle 8"/>
          <p:cNvSpPr/>
          <p:nvPr/>
        </p:nvSpPr>
        <p:spPr>
          <a:xfrm>
            <a:off x="7423458" y="6351272"/>
            <a:ext cx="4414343" cy="3047244"/>
          </a:xfrm>
          <a:prstGeom prst="rect">
            <a:avLst/>
          </a:prstGeom>
        </p:spPr>
        <p:txBody>
          <a:bodyPr wrap="square">
            <a:spAutoFit/>
          </a:bodyPr>
          <a:lstStyle/>
          <a:p>
            <a:pPr algn="l" defTabSz="975345" hangingPunct="1">
              <a:lnSpc>
                <a:spcPct val="94000"/>
              </a:lnSpc>
              <a:spcBef>
                <a:spcPts val="1422"/>
              </a:spcBef>
              <a:spcAft>
                <a:spcPts val="284"/>
              </a:spcAft>
            </a:pPr>
            <a:r>
              <a:rPr lang="en-AU" sz="2400" kern="1200" dirty="0" smtClean="0">
                <a:solidFill>
                  <a:srgbClr val="FF0000"/>
                </a:solidFill>
                <a:effectLst/>
              </a:rPr>
              <a:t>ML can help to:</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a:solidFill>
                  <a:schemeClr val="tx2"/>
                </a:solidFill>
                <a:effectLst/>
              </a:rPr>
              <a:t>P</a:t>
            </a:r>
            <a:r>
              <a:rPr lang="en-AU" sz="2400" kern="1200" dirty="0" smtClean="0">
                <a:solidFill>
                  <a:schemeClr val="tx2"/>
                </a:solidFill>
                <a:effectLst/>
              </a:rPr>
              <a:t>erformance indicator prediction</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Career planning</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Recommend trainings</a:t>
            </a:r>
          </a:p>
          <a:p>
            <a:pPr marL="546193" indent="-546193" algn="l" defTabSz="975345" hangingPunct="1">
              <a:lnSpc>
                <a:spcPct val="94000"/>
              </a:lnSpc>
              <a:spcBef>
                <a:spcPts val="1422"/>
              </a:spcBef>
              <a:spcAft>
                <a:spcPts val="284"/>
              </a:spcAft>
              <a:buFont typeface="Arial" panose="020B0604020202020204" pitchFamily="34" charset="0"/>
              <a:buChar char="•"/>
            </a:pPr>
            <a:r>
              <a:rPr lang="en-AU" sz="2400" kern="1200" dirty="0" smtClean="0">
                <a:solidFill>
                  <a:schemeClr val="tx2"/>
                </a:solidFill>
                <a:effectLst/>
              </a:rPr>
              <a:t>…</a:t>
            </a:r>
          </a:p>
        </p:txBody>
      </p:sp>
      <p:pic>
        <p:nvPicPr>
          <p:cNvPr id="3" name="Picture 2"/>
          <p:cNvPicPr>
            <a:picLocks noChangeAspect="1"/>
          </p:cNvPicPr>
          <p:nvPr/>
        </p:nvPicPr>
        <p:blipFill>
          <a:blip r:embed="rId3"/>
          <a:stretch>
            <a:fillRect/>
          </a:stretch>
        </p:blipFill>
        <p:spPr>
          <a:xfrm>
            <a:off x="3836014" y="3481026"/>
            <a:ext cx="6214241" cy="2526018"/>
          </a:xfrm>
          <a:prstGeom prst="rect">
            <a:avLst/>
          </a:prstGeom>
        </p:spPr>
      </p:pic>
    </p:spTree>
    <p:extLst>
      <p:ext uri="{BB962C8B-B14F-4D97-AF65-F5344CB8AC3E}">
        <p14:creationId xmlns:p14="http://schemas.microsoft.com/office/powerpoint/2010/main" val="3057313039"/>
      </p:ext>
    </p:extLst>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77A1AB"/>
      </a:hlink>
      <a:folHlink>
        <a:srgbClr val="9A5D78"/>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TM10001105[[fn=Crop]]</Template>
  <TotalTime>3702</TotalTime>
  <Words>3540</Words>
  <Application>Microsoft Office PowerPoint</Application>
  <PresentationFormat>Custom</PresentationFormat>
  <Paragraphs>590</Paragraphs>
  <Slides>74</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Helvetica Neue</vt:lpstr>
      <vt:lpstr>Helvetica Neue Light</vt:lpstr>
      <vt:lpstr>Arial</vt:lpstr>
      <vt:lpstr>Cambria Math</vt:lpstr>
      <vt:lpstr>Franklin Gothic Book</vt:lpstr>
      <vt:lpstr>Wingdings</vt:lpstr>
      <vt:lpstr>Crop</vt:lpstr>
      <vt:lpstr>AI &amp; Machine Learningg Master Class</vt:lpstr>
      <vt:lpstr>You hear about AI every day…</vt:lpstr>
      <vt:lpstr>Machine Learning and AI is everywhere </vt:lpstr>
      <vt:lpstr>[Retailer]</vt:lpstr>
      <vt:lpstr>[Retailer]</vt:lpstr>
      <vt:lpstr>[Retailer]</vt:lpstr>
      <vt:lpstr>[Retailer]</vt:lpstr>
      <vt:lpstr>In summary, ML &amp; AI helps a [Retailer] to:</vt:lpstr>
      <vt:lpstr>[Human Resource]</vt:lpstr>
      <vt:lpstr>[Human Resource]</vt:lpstr>
      <vt:lpstr>This course</vt:lpstr>
      <vt:lpstr>So what are the buzzword: AI, ML &amp; DL?</vt:lpstr>
      <vt:lpstr>Some latest state-of-the-art technologies in ML</vt:lpstr>
      <vt:lpstr>Real-time 2D pose estimation</vt:lpstr>
      <vt:lpstr>Real-time 2D pose estimation</vt:lpstr>
      <vt:lpstr>Cucumber sorting by Japanese farmer</vt:lpstr>
      <vt:lpstr>Google sunroof</vt:lpstr>
      <vt:lpstr>UTS::Deep Learning Automated Job Ad Generator</vt:lpstr>
      <vt:lpstr>UTS::Deep Learning Automated Sports action recognition</vt:lpstr>
      <vt:lpstr>UTS::Deep Learning Automated natural language processing to SQL queries translation</vt:lpstr>
      <vt:lpstr>The impact AI/ML/DL will have on jobs in the future</vt:lpstr>
      <vt:lpstr>Is Australia prepared? How about elsewhere?</vt:lpstr>
      <vt:lpstr>Is this a good news for machine learning employees?</vt:lpstr>
      <vt:lpstr>Moral of the story</vt:lpstr>
      <vt:lpstr>Supervised VS Unsupervised Learning</vt:lpstr>
      <vt:lpstr>Supervised learning</vt:lpstr>
      <vt:lpstr>Supervised Learning</vt:lpstr>
      <vt:lpstr>Supervised Learning</vt:lpstr>
      <vt:lpstr>Supervised Learning</vt:lpstr>
      <vt:lpstr>In reality…</vt:lpstr>
      <vt:lpstr>Also in reality …</vt:lpstr>
      <vt:lpstr>Also in reality even harder…</vt:lpstr>
      <vt:lpstr>Supervised Learning - Regression or Classification</vt:lpstr>
      <vt:lpstr>[Retailer] Regression example</vt:lpstr>
      <vt:lpstr>[Retailer] Regression example</vt:lpstr>
      <vt:lpstr>[HR] Regression example</vt:lpstr>
      <vt:lpstr>[Building] Regression Example</vt:lpstr>
      <vt:lpstr>[Retailer] Classification example</vt:lpstr>
      <vt:lpstr>[Retailer] Classification example</vt:lpstr>
      <vt:lpstr>[HR] Classification example</vt:lpstr>
      <vt:lpstr>[Building] Classification Example</vt:lpstr>
      <vt:lpstr>Under many settings</vt:lpstr>
      <vt:lpstr>Regression and classification Energy consumption/efficiency of a building</vt:lpstr>
      <vt:lpstr>Regression and classification Energy consumption/efficiency of a building</vt:lpstr>
      <vt:lpstr>Data types</vt:lpstr>
      <vt:lpstr>Crowdsourcing: free labelling</vt:lpstr>
      <vt:lpstr>Supervised learning Models</vt:lpstr>
      <vt:lpstr>How can you tell if your classifier is accurate?</vt:lpstr>
      <vt:lpstr>Classification accuracy </vt:lpstr>
      <vt:lpstr>Classification accuracy: skewed data</vt:lpstr>
      <vt:lpstr>TP, TN, FP, FN</vt:lpstr>
      <vt:lpstr>Precision, Recall and F1 score</vt:lpstr>
      <vt:lpstr>Un-Supervised learning</vt:lpstr>
      <vt:lpstr>Unsupervised learning</vt:lpstr>
      <vt:lpstr>Some models in unsupervised learning</vt:lpstr>
      <vt:lpstr>Application of Clustering</vt:lpstr>
      <vt:lpstr>Simplest Clustering algorithm: K-means</vt:lpstr>
      <vt:lpstr>Limitation of K-means</vt:lpstr>
      <vt:lpstr>Exercise on Supervised (regression and classification)/Unsupervised</vt:lpstr>
      <vt:lpstr>Machine Learning projecT</vt:lpstr>
      <vt:lpstr>Three layer approach: Layer 1: Application </vt:lpstr>
      <vt:lpstr>Three layer approach: Layer 2: Model Formulation </vt:lpstr>
      <vt:lpstr>Three layer approach: Layer 3: Solver </vt:lpstr>
      <vt:lpstr>Traveller’s tap-on time modelling</vt:lpstr>
      <vt:lpstr>Hotel recommendation system</vt:lpstr>
      <vt:lpstr>Learning analytics system</vt:lpstr>
      <vt:lpstr>Some conclusion remarks</vt:lpstr>
      <vt:lpstr>OECD chart for collaboration between researches and businesses </vt:lpstr>
      <vt:lpstr>List of world leading AI and Machine Learning scholars employed by companies</vt:lpstr>
      <vt:lpstr>shorten ML knowledge gap between industry and academia</vt:lpstr>
      <vt:lpstr>“Is the product a really high tech one?”</vt:lpstr>
      <vt:lpstr>“am I hiring the right data scientist?”</vt:lpstr>
      <vt:lpstr>“am I using the ML tool appropriately?”</vt:lpstr>
      <vt:lpstr>Some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&amp; Machine Learning</dc:title>
  <dc:creator>Richard Xu</dc:creator>
  <cp:lastModifiedBy>Richard Xu</cp:lastModifiedBy>
  <cp:revision>982</cp:revision>
  <dcterms:modified xsi:type="dcterms:W3CDTF">2018-03-11T11:51:54Z</dcterms:modified>
</cp:coreProperties>
</file>